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6" r:id="rId1"/>
  </p:sldMasterIdLst>
  <p:notesMasterIdLst>
    <p:notesMasterId r:id="rId87"/>
  </p:notesMasterIdLst>
  <p:sldIdLst>
    <p:sldId id="256" r:id="rId2"/>
    <p:sldId id="341" r:id="rId3"/>
    <p:sldId id="343" r:id="rId4"/>
    <p:sldId id="344" r:id="rId5"/>
    <p:sldId id="346" r:id="rId6"/>
    <p:sldId id="345" r:id="rId7"/>
    <p:sldId id="258" r:id="rId8"/>
    <p:sldId id="257" r:id="rId9"/>
    <p:sldId id="259" r:id="rId10"/>
    <p:sldId id="260" r:id="rId11"/>
    <p:sldId id="261" r:id="rId12"/>
    <p:sldId id="264" r:id="rId13"/>
    <p:sldId id="339" r:id="rId14"/>
    <p:sldId id="266" r:id="rId15"/>
    <p:sldId id="267" r:id="rId16"/>
    <p:sldId id="269" r:id="rId17"/>
    <p:sldId id="270" r:id="rId18"/>
    <p:sldId id="271" r:id="rId19"/>
    <p:sldId id="273" r:id="rId20"/>
    <p:sldId id="274" r:id="rId21"/>
    <p:sldId id="272" r:id="rId22"/>
    <p:sldId id="275" r:id="rId23"/>
    <p:sldId id="276" r:id="rId24"/>
    <p:sldId id="277" r:id="rId25"/>
    <p:sldId id="278" r:id="rId26"/>
    <p:sldId id="279" r:id="rId27"/>
    <p:sldId id="283" r:id="rId28"/>
    <p:sldId id="281" r:id="rId29"/>
    <p:sldId id="282" r:id="rId30"/>
    <p:sldId id="284" r:id="rId31"/>
    <p:sldId id="351" r:id="rId32"/>
    <p:sldId id="285" r:id="rId33"/>
    <p:sldId id="286" r:id="rId34"/>
    <p:sldId id="288" r:id="rId35"/>
    <p:sldId id="289" r:id="rId36"/>
    <p:sldId id="287" r:id="rId37"/>
    <p:sldId id="290" r:id="rId38"/>
    <p:sldId id="291" r:id="rId39"/>
    <p:sldId id="292" r:id="rId40"/>
    <p:sldId id="293" r:id="rId41"/>
    <p:sldId id="294" r:id="rId42"/>
    <p:sldId id="296" r:id="rId43"/>
    <p:sldId id="300" r:id="rId44"/>
    <p:sldId id="342" r:id="rId45"/>
    <p:sldId id="299" r:id="rId46"/>
    <p:sldId id="297" r:id="rId47"/>
    <p:sldId id="301" r:id="rId48"/>
    <p:sldId id="302" r:id="rId49"/>
    <p:sldId id="303" r:id="rId50"/>
    <p:sldId id="304" r:id="rId51"/>
    <p:sldId id="350" r:id="rId52"/>
    <p:sldId id="305" r:id="rId53"/>
    <p:sldId id="306" r:id="rId54"/>
    <p:sldId id="307" r:id="rId55"/>
    <p:sldId id="308" r:id="rId56"/>
    <p:sldId id="309" r:id="rId57"/>
    <p:sldId id="310" r:id="rId58"/>
    <p:sldId id="313" r:id="rId59"/>
    <p:sldId id="311" r:id="rId60"/>
    <p:sldId id="312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5" r:id="rId72"/>
    <p:sldId id="340" r:id="rId73"/>
    <p:sldId id="331" r:id="rId74"/>
    <p:sldId id="327" r:id="rId75"/>
    <p:sldId id="328" r:id="rId76"/>
    <p:sldId id="329" r:id="rId77"/>
    <p:sldId id="330" r:id="rId78"/>
    <p:sldId id="332" r:id="rId79"/>
    <p:sldId id="333" r:id="rId80"/>
    <p:sldId id="349" r:id="rId81"/>
    <p:sldId id="354" r:id="rId82"/>
    <p:sldId id="353" r:id="rId83"/>
    <p:sldId id="352" r:id="rId84"/>
    <p:sldId id="335" r:id="rId85"/>
    <p:sldId id="348" r:id="rId8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0" autoAdjust="0"/>
    <p:restoredTop sz="91964" autoAdjust="0"/>
  </p:normalViewPr>
  <p:slideViewPr>
    <p:cSldViewPr snapToGrid="0" snapToObjects="1">
      <p:cViewPr varScale="1">
        <p:scale>
          <a:sx n="81" d="100"/>
          <a:sy n="81" d="100"/>
        </p:scale>
        <p:origin x="1616" y="20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6" d="100"/>
        <a:sy n="1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352" y="1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6748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79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87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45800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66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full page of the diagram.  Not important that it’s too small to read.</a:t>
            </a:r>
          </a:p>
        </p:txBody>
      </p:sp>
    </p:spTree>
    <p:extLst>
      <p:ext uri="{BB962C8B-B14F-4D97-AF65-F5344CB8AC3E}">
        <p14:creationId xmlns:p14="http://schemas.microsoft.com/office/powerpoint/2010/main" val="3233740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another question (after first one):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porcentage</a:t>
            </a:r>
            <a:r>
              <a:rPr lang="en-US" dirty="0"/>
              <a:t> de </a:t>
            </a:r>
            <a:r>
              <a:rPr lang="en-US" dirty="0" err="1"/>
              <a:t>bebés</a:t>
            </a:r>
            <a:r>
              <a:rPr lang="en-US" dirty="0"/>
              <a:t> </a:t>
            </a:r>
            <a:r>
              <a:rPr lang="en-US" dirty="0" err="1"/>
              <a:t>nacen</a:t>
            </a:r>
            <a:r>
              <a:rPr lang="en-US" dirty="0"/>
              <a:t> </a:t>
            </a:r>
            <a:r>
              <a:rPr lang="en-US" dirty="0" err="1"/>
              <a:t>deprimidos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0929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70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to Photo of newborn</a:t>
            </a:r>
          </a:p>
        </p:txBody>
      </p:sp>
    </p:spTree>
    <p:extLst>
      <p:ext uri="{BB962C8B-B14F-4D97-AF65-F5344CB8AC3E}">
        <p14:creationId xmlns:p14="http://schemas.microsoft.com/office/powerpoint/2010/main" val="1955071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0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89151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00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66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15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346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607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51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581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332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51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231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55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74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there a more direct route to the materials?</a:t>
            </a:r>
          </a:p>
        </p:txBody>
      </p:sp>
    </p:spTree>
    <p:extLst>
      <p:ext uri="{BB962C8B-B14F-4D97-AF65-F5344CB8AC3E}">
        <p14:creationId xmlns:p14="http://schemas.microsoft.com/office/powerpoint/2010/main" val="31414076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728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11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108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question to:  </a:t>
            </a:r>
            <a:r>
              <a:rPr lang="en-US" dirty="0" err="1"/>
              <a:t>Cuando</a:t>
            </a:r>
            <a:r>
              <a:rPr lang="en-US" dirty="0"/>
              <a:t> un </a:t>
            </a:r>
            <a:r>
              <a:rPr lang="en-US" dirty="0" err="1"/>
              <a:t>bebé</a:t>
            </a:r>
            <a:r>
              <a:rPr lang="en-US" dirty="0"/>
              <a:t> </a:t>
            </a:r>
            <a:r>
              <a:rPr lang="en-US" dirty="0" err="1"/>
              <a:t>nace</a:t>
            </a:r>
            <a:r>
              <a:rPr lang="en-US" dirty="0"/>
              <a:t> </a:t>
            </a:r>
            <a:r>
              <a:rPr lang="en-US" dirty="0" err="1"/>
              <a:t>deprimido</a:t>
            </a:r>
            <a:r>
              <a:rPr lang="en-US" dirty="0"/>
              <a:t>, </a:t>
            </a:r>
            <a:r>
              <a:rPr lang="en-US" dirty="0" err="1"/>
              <a:t>cuáles</a:t>
            </a:r>
            <a:r>
              <a:rPr lang="en-US" dirty="0"/>
              <a:t> son los 5 </a:t>
            </a:r>
            <a:r>
              <a:rPr lang="en-US" dirty="0" err="1"/>
              <a:t>pasos</a:t>
            </a:r>
            <a:r>
              <a:rPr lang="en-US" dirty="0"/>
              <a:t> </a:t>
            </a:r>
            <a:r>
              <a:rPr lang="en-US" dirty="0" err="1"/>
              <a:t>iniciales</a:t>
            </a:r>
            <a:r>
              <a:rPr lang="en-US" dirty="0"/>
              <a:t> de </a:t>
            </a:r>
            <a:r>
              <a:rPr lang="en-US" dirty="0" err="1"/>
              <a:t>reanimación</a:t>
            </a:r>
            <a:r>
              <a:rPr lang="en-US" dirty="0"/>
              <a:t> neonatal?</a:t>
            </a:r>
          </a:p>
        </p:txBody>
      </p:sp>
    </p:spTree>
    <p:extLst>
      <p:ext uri="{BB962C8B-B14F-4D97-AF65-F5344CB8AC3E}">
        <p14:creationId xmlns:p14="http://schemas.microsoft.com/office/powerpoint/2010/main" val="35779542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Add:</a:t>
            </a:r>
          </a:p>
          <a:p>
            <a:endParaRPr lang="en-US" dirty="0"/>
          </a:p>
          <a:p>
            <a:r>
              <a:rPr lang="en-US" dirty="0" err="1"/>
              <a:t>Calentar</a:t>
            </a:r>
            <a:endParaRPr lang="en-US" dirty="0"/>
          </a:p>
          <a:p>
            <a:r>
              <a:rPr lang="en-US" dirty="0" err="1"/>
              <a:t>Secar</a:t>
            </a:r>
            <a:endParaRPr lang="en-US" dirty="0"/>
          </a:p>
          <a:p>
            <a:r>
              <a:rPr lang="en-US" dirty="0" err="1"/>
              <a:t>Estimular</a:t>
            </a:r>
            <a:endParaRPr lang="en-US" dirty="0"/>
          </a:p>
          <a:p>
            <a:r>
              <a:rPr lang="en-US" dirty="0" err="1"/>
              <a:t>Abrir</a:t>
            </a:r>
            <a:r>
              <a:rPr lang="en-US" dirty="0"/>
              <a:t> la </a:t>
            </a:r>
            <a:r>
              <a:rPr lang="en-US" dirty="0" err="1"/>
              <a:t>vía</a:t>
            </a:r>
            <a:r>
              <a:rPr lang="en-US" dirty="0"/>
              <a:t> </a:t>
            </a:r>
            <a:r>
              <a:rPr lang="en-US" dirty="0" err="1"/>
              <a:t>aérea</a:t>
            </a:r>
            <a:endParaRPr lang="en-US" dirty="0"/>
          </a:p>
          <a:p>
            <a:r>
              <a:rPr lang="en-US" dirty="0" err="1"/>
              <a:t>Despejar</a:t>
            </a:r>
            <a:r>
              <a:rPr lang="en-US" dirty="0"/>
              <a:t> la </a:t>
            </a:r>
            <a:r>
              <a:rPr lang="en-US" dirty="0" err="1"/>
              <a:t>vía</a:t>
            </a:r>
            <a:r>
              <a:rPr lang="en-US" dirty="0"/>
              <a:t> </a:t>
            </a:r>
            <a:r>
              <a:rPr lang="en-US" dirty="0" err="1"/>
              <a:t>aérea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2014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2332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634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725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683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photo to neonate and stethoscope</a:t>
            </a:r>
          </a:p>
        </p:txBody>
      </p:sp>
    </p:spTree>
    <p:extLst>
      <p:ext uri="{BB962C8B-B14F-4D97-AF65-F5344CB8AC3E}">
        <p14:creationId xmlns:p14="http://schemas.microsoft.com/office/powerpoint/2010/main" val="1945737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784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148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215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to photo with O2 sensor on R hand.  I had one in the previous version.</a:t>
            </a:r>
          </a:p>
        </p:txBody>
      </p:sp>
    </p:spTree>
    <p:extLst>
      <p:ext uri="{BB962C8B-B14F-4D97-AF65-F5344CB8AC3E}">
        <p14:creationId xmlns:p14="http://schemas.microsoft.com/office/powerpoint/2010/main" val="6758717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519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382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950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photo from the slide re </a:t>
            </a:r>
            <a:r>
              <a:rPr lang="en-US" dirty="0" err="1"/>
              <a:t>lavado</a:t>
            </a:r>
            <a:r>
              <a:rPr lang="en-US" dirty="0"/>
              <a:t> </a:t>
            </a:r>
            <a:r>
              <a:rPr lang="en-US" dirty="0" err="1"/>
              <a:t>gastrico</a:t>
            </a:r>
            <a:r>
              <a:rPr lang="en-US" dirty="0"/>
              <a:t> (2 subsequent)</a:t>
            </a:r>
          </a:p>
        </p:txBody>
      </p:sp>
    </p:spTree>
    <p:extLst>
      <p:ext uri="{BB962C8B-B14F-4D97-AF65-F5344CB8AC3E}">
        <p14:creationId xmlns:p14="http://schemas.microsoft.com/office/powerpoint/2010/main" val="29658675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346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Either no photo or if possible one with an </a:t>
            </a:r>
            <a:r>
              <a:rPr lang="en-US" dirty="0" err="1"/>
              <a:t>orogastric</a:t>
            </a:r>
            <a:r>
              <a:rPr lang="en-US" dirty="0"/>
              <a:t> tube.</a:t>
            </a:r>
          </a:p>
        </p:txBody>
      </p:sp>
    </p:spTree>
    <p:extLst>
      <p:ext uri="{BB962C8B-B14F-4D97-AF65-F5344CB8AC3E}">
        <p14:creationId xmlns:p14="http://schemas.microsoft.com/office/powerpoint/2010/main" val="26340377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81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653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216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581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278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574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532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466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032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862263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752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24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59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162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958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054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7178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014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652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764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319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4851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84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6174976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0776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photo to one using the 2 thumb technique.</a:t>
            </a:r>
          </a:p>
        </p:txBody>
      </p:sp>
    </p:spTree>
    <p:extLst>
      <p:ext uri="{BB962C8B-B14F-4D97-AF65-F5344CB8AC3E}">
        <p14:creationId xmlns:p14="http://schemas.microsoft.com/office/powerpoint/2010/main" val="9068696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281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words “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cosas</a:t>
            </a:r>
            <a:r>
              <a:rPr lang="en-US" dirty="0"/>
              <a:t>” to “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procedimientos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612822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3201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8751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of 2 thumb method.</a:t>
            </a:r>
          </a:p>
        </p:txBody>
      </p:sp>
    </p:spTree>
    <p:extLst>
      <p:ext uri="{BB962C8B-B14F-4D97-AF65-F5344CB8AC3E}">
        <p14:creationId xmlns:p14="http://schemas.microsoft.com/office/powerpoint/2010/main" val="240847054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1326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9351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2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to photo of Spanish text.</a:t>
            </a:r>
          </a:p>
        </p:txBody>
      </p:sp>
    </p:spTree>
    <p:extLst>
      <p:ext uri="{BB962C8B-B14F-4D97-AF65-F5344CB8AC3E}">
        <p14:creationId xmlns:p14="http://schemas.microsoft.com/office/powerpoint/2010/main" val="171051850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754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71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69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7079F-E4C4-6D47-A346-80338552E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7D3CD-EB3C-BD43-953F-10E465541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1963F-3713-C34D-8427-554972A2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977F-2504-E741-85B4-8F01994E1F25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34A6E-893E-FF44-9D1E-F851580EC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B9190-4B93-6345-8509-C300340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647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AB79F-3615-734F-B883-A95D850DC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A35D9C-B377-FD44-AD95-6E4974CB4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BFC80-2A93-334F-A941-88AD3762B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7C16-FAF2-2C41-B697-563997C522AD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476A4-7A6B-8341-AF34-8B4FC915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CF40-1A45-5347-A8DD-435A67C50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80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880022-1662-D644-9A8F-F700AC333A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E9811-D197-0742-9147-EC7729D574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781F5-63C8-9241-A3C4-0A4E571C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D9EA-0687-604F-B97A-763B6765DF9F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34734-5B68-4B45-A9B8-17E4EFFB8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48DD8-3B74-E840-9E29-07146079F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47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BB138-C2E4-B149-97F7-B7B06F29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6DAEA-BE7C-4D47-AB33-452897A03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DA569-C303-3241-8554-0B13CCFE5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A02F-357D-AF42-B110-A7740AFDCA1B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B3E2A-6962-4B48-85A7-D5BE1F04B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BF36C-A521-1643-8054-4916E01DA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870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C9F13-BE36-444C-AA8C-B469832B1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80B8E-8E97-0148-BFBE-594D0B649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E9B81-C998-2449-8F2B-C1F4B8396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9B27-4D02-2940-AED5-BC8F2B3B1507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A3672-FB76-B24D-BCDB-206A3C7B2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99DA2-9EDD-8C44-BA25-C26BCF35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74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59B3-361F-194F-9A80-1631EB6BB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D24B9-DE58-724B-9B74-9B2112929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83B5E-4BD2-A745-859E-6107FD8EA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9A07A-C4A7-7845-BD9C-B43B0ADB1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7878-2C98-7449-BB8F-764A5EA8E558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19A23-7C74-0346-8673-D0C9D5C0C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BE822-A383-E247-8E65-B21915EC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6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9EADE-8A05-0240-81E0-7966A8026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01F5A-18FB-F74A-BDCF-D2FAC4804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3BCC8-C47C-BE47-817F-E72F33610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1D00C3-9DC5-1B4F-9592-D6FA6BDE24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EFA448-4D7D-2F4F-BE8E-97F405BEB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D1ACDF-7F2E-D64F-931B-4EE87B1C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F403-9584-1749-B6AB-5E1C5F94527C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E57903-79D0-9F48-8F68-54E936BD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854845-4403-A047-BDCC-82738CD55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151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C0C08-4021-3540-BFA5-54EECFD5A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0D16FA-2541-C74E-BCC3-0BE318347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0351-EB03-5444-BA93-B7E778374E24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D940C-838E-CB43-9BCD-BA38F34F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2D7A1-40AC-0546-B14D-B9096E1CF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423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B7CC5D-255F-EF4D-A279-F50E918F7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DB90-FF7E-5041-AB9F-1BC0957AB829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85EAE-4B5B-F34D-AC2B-552A08455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FE3A8-339C-4240-AC7A-A7178027D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430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FEB49-9CB7-6A4D-8A9C-2FB0C109F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B6714-F8A2-F84B-9CA3-5C1AA72CA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4F9A7-D5FA-374A-B079-857B9CC57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761518-194B-3D41-92E1-FAB97BB5C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8CB6-48D8-4E47-B0D3-B56230F429D0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6339B-2B43-CA48-A10D-BC327C1B8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F97B3-70FE-FA4E-AD57-EB0CF3D6D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891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CB034-C3D3-B148-8DE8-82FE70EB4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8AF02E-7A42-3542-91A9-27FD626E05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778AFF-74DF-864A-B386-24351F4FB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CFA19-751D-D842-9A09-E90D2DC56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16D3-DCE8-CC45-8106-AE5DFCD073F9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A5DBD-28DA-9E4E-9398-876E7BF3E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61E45-78AA-0B41-BBAD-451A131F6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415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3E87-9B84-F44E-9210-EC1AD794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39B0F-EC71-7F46-BE07-50BC5680E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361D1-92C6-7C45-93C1-287DC43C1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5484D-DA59-B04C-BA4F-2CD8EF515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6F054-211A-9544-8C0B-A80562B8C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971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b="0" i="0" kern="1200">
          <a:solidFill>
            <a:schemeClr val="tx1"/>
          </a:solidFill>
          <a:latin typeface="Helvetica Neue Light" panose="02000403000000020004" pitchFamily="2" charset="0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b="0" i="0" kern="1200">
          <a:solidFill>
            <a:schemeClr val="tx1"/>
          </a:solidFill>
          <a:latin typeface="Helvetica Neue Regular" panose="02000503000000020004" pitchFamily="2" charset="0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b="0" i="0" kern="1200">
          <a:solidFill>
            <a:schemeClr val="tx1"/>
          </a:solidFill>
          <a:latin typeface="Helvetica Neue Regular" panose="02000503000000020004" pitchFamily="2" charset="0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Helvetica Neue Regular" panose="02000503000000020004" pitchFamily="2" charset="0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b="0" i="0" kern="1200">
          <a:solidFill>
            <a:schemeClr val="tx1"/>
          </a:solidFill>
          <a:latin typeface="Helvetica Neue Regular" panose="02000503000000020004" pitchFamily="2" charset="0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b="0" i="0" kern="1200">
          <a:solidFill>
            <a:schemeClr val="tx1"/>
          </a:solidFill>
          <a:latin typeface="Helvetica Neue Regular" panose="02000503000000020004" pitchFamily="2" charset="0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hbint.org/materiales-de-programe.html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bint.org/programa-de-reanimacioacuten-neonatal.html" TargetMode="External"/><Relationship Id="rId3" Type="http://schemas.openxmlformats.org/officeDocument/2006/relationships/image" Target="../media/image1.jpeg"/><Relationship Id="rId7" Type="http://schemas.openxmlformats.org/officeDocument/2006/relationships/hyperlink" Target="mailto:Info@HBInt.org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18144" y="-75228"/>
            <a:ext cx="13004800" cy="7304246"/>
          </a:xfrm>
          <a:prstGeom prst="rect">
            <a:avLst/>
          </a:prstGeom>
          <a:blipFill dpi="0" rotWithShape="1">
            <a:blip r:embed="rId3" cstate="screen">
              <a:alphaModFix amt="5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defTabSz="274574">
              <a:defRPr sz="3700"/>
            </a:pPr>
            <a:r>
              <a:rPr sz="6600" b="1" dirty="0"/>
              <a:t>Programa Colaborativo de Enseñanza de Reanimación Neonatal</a:t>
            </a:r>
            <a:r>
              <a:rPr sz="6600" dirty="0"/>
              <a:t> </a:t>
            </a:r>
            <a:br>
              <a:rPr lang="en-US" sz="4800" dirty="0"/>
            </a:br>
            <a:r>
              <a:rPr sz="3200" dirty="0"/>
              <a:t>del Colegio de Obstetras del Perú y Health Bridges International</a:t>
            </a:r>
            <a:br>
              <a:rPr lang="en-US" sz="4800" dirty="0"/>
            </a:br>
            <a:endParaRPr sz="1400" dirty="0"/>
          </a:p>
          <a:p>
            <a:pPr defTabSz="274574">
              <a:defRPr sz="3700"/>
            </a:pPr>
            <a:r>
              <a:rPr sz="4800" b="1" dirty="0"/>
              <a:t>Guía de Entrenamiento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824" y="7434780"/>
            <a:ext cx="5184319" cy="16459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Placeholder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11163" y="1611154"/>
            <a:ext cx="4419600" cy="1676400"/>
          </a:xfrm>
          <a:prstGeom prst="rect">
            <a:avLst/>
          </a:prstGeom>
        </p:spPr>
      </p:pic>
      <p:pic>
        <p:nvPicPr>
          <p:cNvPr id="9" name="Picture Placeholder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663563" y="1763554"/>
            <a:ext cx="4419600" cy="1676400"/>
          </a:xfrm>
          <a:prstGeom prst="rect">
            <a:avLst/>
          </a:prstGeom>
        </p:spPr>
      </p:pic>
      <p:pic>
        <p:nvPicPr>
          <p:cNvPr id="10" name="Picture Placeholder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15963" y="1915954"/>
            <a:ext cx="4419600" cy="1676400"/>
          </a:xfrm>
          <a:prstGeom prst="rect">
            <a:avLst/>
          </a:prstGeom>
        </p:spPr>
      </p:pic>
      <p:pic>
        <p:nvPicPr>
          <p:cNvPr id="11" name="Picture Placeholder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968363" y="2068354"/>
            <a:ext cx="4419600" cy="1676400"/>
          </a:xfrm>
          <a:prstGeom prst="rect">
            <a:avLst/>
          </a:prstGeom>
        </p:spPr>
      </p:pic>
      <p:pic>
        <p:nvPicPr>
          <p:cNvPr id="12" name="Picture Placeholder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490525" y="1062702"/>
            <a:ext cx="4419600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613" y="7434780"/>
            <a:ext cx="3962400" cy="2057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10200" y="23368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/>
          </p:nvPr>
        </p:nvSpPr>
        <p:spPr>
          <a:xfrm>
            <a:off x="1670205" y="3166230"/>
            <a:ext cx="9753600" cy="278472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>
            <a:normAutofit/>
          </a:bodyPr>
          <a:lstStyle/>
          <a:p>
            <a:pPr defTabSz="514094">
              <a:defRPr sz="6300"/>
            </a:pPr>
            <a:r>
              <a:rPr dirty="0"/>
              <a:t>¿Por qué estudiar reanimación de recién nacidos?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ctrTitle"/>
          </p:nvPr>
        </p:nvSpPr>
        <p:spPr>
          <a:xfrm>
            <a:off x="1359210" y="5029200"/>
            <a:ext cx="10464800" cy="3163646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>
            <a:normAutofit fontScale="90000"/>
          </a:bodyPr>
          <a:lstStyle/>
          <a:p>
            <a:pPr defTabSz="303783">
              <a:defRPr sz="4100"/>
            </a:pPr>
            <a:endParaRPr dirty="0"/>
          </a:p>
          <a:p>
            <a:pPr defTabSz="303783">
              <a:defRPr sz="4100"/>
            </a:pPr>
            <a:endParaRPr dirty="0"/>
          </a:p>
          <a:p>
            <a:pPr defTabSz="303783">
              <a:defRPr sz="4100"/>
            </a:pPr>
            <a:r>
              <a:rPr sz="6000" dirty="0"/>
              <a:t>¿Cuál es la ta</a:t>
            </a:r>
            <a:r>
              <a:rPr lang="en-US" sz="6000" dirty="0"/>
              <a:t>s</a:t>
            </a:r>
            <a:r>
              <a:rPr sz="6000" dirty="0"/>
              <a:t>a de mortalidad y la ta</a:t>
            </a:r>
            <a:r>
              <a:rPr lang="en-US" sz="6000" dirty="0"/>
              <a:t>s</a:t>
            </a:r>
            <a:r>
              <a:rPr sz="6000" dirty="0"/>
              <a:t>a de morbilidad neonatal en el mundo, en el Perú, en su departamento, en su hospital?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ctrTitle"/>
          </p:nvPr>
        </p:nvSpPr>
        <p:spPr>
          <a:xfrm>
            <a:off x="1737112" y="3491956"/>
            <a:ext cx="9753600" cy="3395698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379729">
              <a:defRPr sz="5200"/>
            </a:pPr>
            <a:r>
              <a:rPr sz="7200" b="1" dirty="0"/>
              <a:t>Lección 1</a:t>
            </a:r>
          </a:p>
          <a:p>
            <a:pPr defTabSz="379729">
              <a:defRPr sz="5200"/>
            </a:pPr>
            <a:endParaRPr dirty="0"/>
          </a:p>
          <a:p>
            <a:pPr defTabSz="379729">
              <a:defRPr sz="5200"/>
            </a:pPr>
            <a:r>
              <a:rPr dirty="0"/>
              <a:t>Fundamentos de la Reanimación Neonatal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989" y="597694"/>
            <a:ext cx="5184319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16" y="391954"/>
            <a:ext cx="39624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3242" y="6688078"/>
            <a:ext cx="30355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Diagrama</a:t>
            </a:r>
            <a:r>
              <a:rPr lang="en-US" b="1" dirty="0"/>
              <a:t> </a:t>
            </a:r>
          </a:p>
          <a:p>
            <a:r>
              <a:rPr lang="en-US" b="1" dirty="0"/>
              <a:t>de </a:t>
            </a:r>
            <a:r>
              <a:rPr lang="en-US" b="1" dirty="0" err="1"/>
              <a:t>Flujo</a:t>
            </a:r>
            <a:r>
              <a:rPr lang="en-US" b="1" dirty="0"/>
              <a:t> de</a:t>
            </a:r>
          </a:p>
          <a:p>
            <a:r>
              <a:rPr lang="en-US" b="1" dirty="0" err="1"/>
              <a:t>Reanimación</a:t>
            </a:r>
            <a:endParaRPr lang="en-US" b="1" dirty="0"/>
          </a:p>
          <a:p>
            <a:r>
              <a:rPr lang="en-US" b="1" dirty="0"/>
              <a:t>Neonatal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81ED2-C174-FC48-8E26-DF5680915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600" y="0"/>
            <a:ext cx="7162800" cy="908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3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4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ctrTitle"/>
          </p:nvPr>
        </p:nvSpPr>
        <p:spPr>
          <a:xfrm>
            <a:off x="1267671" y="1201929"/>
            <a:ext cx="10728960" cy="797374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32992">
              <a:defRPr sz="4500"/>
            </a:pPr>
            <a:r>
              <a:rPr lang="es-ES_tradnl" sz="4400" dirty="0"/>
              <a:t>¿Qué porcentaje de bebés nacen vigorosos y no necesitan de ninguna reanimación?</a:t>
            </a:r>
            <a:br>
              <a:rPr lang="es-ES_tradnl" sz="4400" dirty="0"/>
            </a:br>
            <a:r>
              <a:rPr lang="es-ES_tradnl" sz="4400" b="1" dirty="0"/>
              <a:t>??%</a:t>
            </a:r>
            <a:br>
              <a:rPr lang="es-ES_tradnl" sz="4400" b="1" dirty="0"/>
            </a:br>
            <a:br>
              <a:rPr lang="es-ES_tradnl" sz="4400" b="1" dirty="0"/>
            </a:br>
            <a:r>
              <a:rPr lang="es-ES_tradnl" sz="4400" dirty="0"/>
              <a:t>¿</a:t>
            </a:r>
            <a:r>
              <a:rPr lang="en-US" sz="4400" dirty="0" err="1"/>
              <a:t>Qué</a:t>
            </a:r>
            <a:r>
              <a:rPr lang="en-US" sz="4400" dirty="0"/>
              <a:t> </a:t>
            </a:r>
            <a:r>
              <a:rPr lang="en-US" sz="4400" dirty="0" err="1"/>
              <a:t>porcentaje</a:t>
            </a:r>
            <a:r>
              <a:rPr lang="en-US" sz="4400" dirty="0"/>
              <a:t> de </a:t>
            </a:r>
            <a:r>
              <a:rPr lang="en-US" sz="4400" dirty="0" err="1"/>
              <a:t>bebés</a:t>
            </a:r>
            <a:r>
              <a:rPr lang="en-US" sz="4400" dirty="0"/>
              <a:t> </a:t>
            </a:r>
            <a:r>
              <a:rPr lang="en-US" sz="4400" dirty="0" err="1"/>
              <a:t>nacen</a:t>
            </a:r>
            <a:r>
              <a:rPr lang="en-US" sz="4400" dirty="0"/>
              <a:t> </a:t>
            </a:r>
            <a:r>
              <a:rPr lang="en-US" sz="4400" dirty="0" err="1"/>
              <a:t>deprimidos</a:t>
            </a:r>
            <a:r>
              <a:rPr lang="en-US" sz="4400" dirty="0"/>
              <a:t>?</a:t>
            </a:r>
            <a:br>
              <a:rPr lang="es-ES_tradnl" sz="4400" dirty="0"/>
            </a:br>
            <a:r>
              <a:rPr lang="es-ES_tradnl" sz="4400" b="1" dirty="0"/>
              <a:t>??%</a:t>
            </a:r>
            <a:br>
              <a:rPr lang="es-ES_tradnl" sz="4400" b="1" dirty="0"/>
            </a:br>
            <a:br>
              <a:rPr lang="es-ES_tradnl" sz="4400" dirty="0"/>
            </a:br>
            <a:r>
              <a:rPr lang="es-ES_tradnl" sz="4400" dirty="0"/>
              <a:t>¿Qué porcentaje de bebés necesitan la ventilación a presión positiva? </a:t>
            </a:r>
            <a:br>
              <a:rPr lang="es-ES_tradnl" sz="4400" dirty="0"/>
            </a:br>
            <a:r>
              <a:rPr lang="es-ES_tradnl" sz="4400" b="1" dirty="0"/>
              <a:t>??%</a:t>
            </a:r>
          </a:p>
          <a:p>
            <a:pPr algn="ctr" defTabSz="332992">
              <a:defRPr sz="4500"/>
            </a:pPr>
            <a:endParaRPr lang="es-ES_tradnl" sz="4400" dirty="0"/>
          </a:p>
          <a:p>
            <a:pPr algn="ctr" defTabSz="332992">
              <a:defRPr sz="4500"/>
            </a:pPr>
            <a:r>
              <a:rPr lang="es-ES_tradnl" sz="4400" dirty="0"/>
              <a:t>¿Cuántos bebés a término o prematuro </a:t>
            </a:r>
            <a:r>
              <a:rPr lang="es-ES_tradnl" sz="4400" dirty="0" err="1"/>
              <a:t>tardìo</a:t>
            </a:r>
            <a:r>
              <a:rPr lang="es-ES_tradnl" sz="4400" dirty="0"/>
              <a:t> por 1000 necesitan compresiones torácicas o adrenalina?</a:t>
            </a:r>
            <a:br>
              <a:rPr lang="es-ES_tradnl" sz="4400" dirty="0"/>
            </a:br>
            <a:r>
              <a:rPr lang="es-ES_tradnl" sz="4400" b="1" dirty="0"/>
              <a:t>??%</a:t>
            </a:r>
          </a:p>
        </p:txBody>
      </p:sp>
    </p:spTree>
    <p:extLst>
      <p:ext uri="{BB962C8B-B14F-4D97-AF65-F5344CB8AC3E}">
        <p14:creationId xmlns:p14="http://schemas.microsoft.com/office/powerpoint/2010/main" val="140513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ctrTitle"/>
          </p:nvPr>
        </p:nvSpPr>
        <p:spPr>
          <a:xfrm>
            <a:off x="1008795" y="6263862"/>
            <a:ext cx="10728960" cy="29251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defTabSz="514094">
              <a:defRPr sz="6300"/>
            </a:lvl1pPr>
          </a:lstStyle>
          <a:p>
            <a:r>
              <a:rPr dirty="0"/>
              <a:t>¿Qué signos clínicos prenatales </a:t>
            </a:r>
            <a:r>
              <a:rPr lang="en-US" dirty="0"/>
              <a:t>del feto </a:t>
            </a:r>
            <a:r>
              <a:rPr dirty="0"/>
              <a:t>indican que el feto está mal?</a:t>
            </a:r>
          </a:p>
        </p:txBody>
      </p:sp>
    </p:spTree>
    <p:extLst>
      <p:ext uri="{BB962C8B-B14F-4D97-AF65-F5344CB8AC3E}">
        <p14:creationId xmlns:p14="http://schemas.microsoft.com/office/powerpoint/2010/main" val="387194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ctrTitle"/>
          </p:nvPr>
        </p:nvSpPr>
        <p:spPr>
          <a:xfrm>
            <a:off x="1603298" y="6475568"/>
            <a:ext cx="9753600" cy="2701133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/>
          <a:lstStyle>
            <a:lvl1pPr defTabSz="432308">
              <a:defRPr sz="5900"/>
            </a:lvl1pPr>
          </a:lstStyle>
          <a:p>
            <a:r>
              <a:rPr dirty="0" err="1"/>
              <a:t>Después</a:t>
            </a:r>
            <a:r>
              <a:rPr dirty="0"/>
              <a:t> del </a:t>
            </a:r>
            <a:r>
              <a:rPr dirty="0" err="1"/>
              <a:t>parto</a:t>
            </a:r>
            <a:r>
              <a:rPr dirty="0"/>
              <a:t>, ¿</a:t>
            </a:r>
            <a:r>
              <a:rPr dirty="0" err="1"/>
              <a:t>qué</a:t>
            </a:r>
            <a:r>
              <a:rPr dirty="0"/>
              <a:t> </a:t>
            </a:r>
            <a:r>
              <a:rPr dirty="0" err="1"/>
              <a:t>signos</a:t>
            </a:r>
            <a:r>
              <a:rPr dirty="0"/>
              <a:t> </a:t>
            </a:r>
            <a:r>
              <a:rPr dirty="0" err="1"/>
              <a:t>clínicos</a:t>
            </a:r>
            <a:r>
              <a:rPr dirty="0"/>
              <a:t> </a:t>
            </a:r>
            <a:r>
              <a:rPr dirty="0" err="1"/>
              <a:t>indican</a:t>
            </a:r>
            <a:r>
              <a:rPr dirty="0"/>
              <a:t> que el </a:t>
            </a:r>
            <a:r>
              <a:rPr dirty="0" err="1"/>
              <a:t>recién</a:t>
            </a:r>
            <a:r>
              <a:rPr dirty="0"/>
              <a:t> </a:t>
            </a:r>
            <a:r>
              <a:rPr dirty="0" err="1"/>
              <a:t>nacido</a:t>
            </a:r>
            <a:r>
              <a:rPr dirty="0"/>
              <a:t> </a:t>
            </a:r>
            <a:r>
              <a:rPr dirty="0" err="1"/>
              <a:t>está</a:t>
            </a:r>
            <a:r>
              <a:rPr dirty="0"/>
              <a:t> mal?</a:t>
            </a:r>
          </a:p>
        </p:txBody>
      </p:sp>
    </p:spTree>
    <p:extLst>
      <p:ext uri="{BB962C8B-B14F-4D97-AF65-F5344CB8AC3E}">
        <p14:creationId xmlns:p14="http://schemas.microsoft.com/office/powerpoint/2010/main" val="40841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ctrTitle"/>
          </p:nvPr>
        </p:nvSpPr>
        <p:spPr>
          <a:xfrm>
            <a:off x="1603297" y="6046248"/>
            <a:ext cx="9753600" cy="284424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/>
          <a:lstStyle>
            <a:lvl1pPr defTabSz="514094">
              <a:defRPr sz="6300"/>
            </a:lvl1pPr>
          </a:lstStyle>
          <a:p>
            <a:r>
              <a:rPr dirty="0"/>
              <a:t>¿</a:t>
            </a:r>
            <a:r>
              <a:rPr dirty="0" err="1"/>
              <a:t>Cuál</a:t>
            </a:r>
            <a:r>
              <a:rPr dirty="0"/>
              <a:t> </a:t>
            </a:r>
            <a:r>
              <a:rPr dirty="0" err="1"/>
              <a:t>es</a:t>
            </a:r>
            <a:r>
              <a:rPr dirty="0"/>
              <a:t> la </a:t>
            </a:r>
            <a:r>
              <a:rPr dirty="0" err="1"/>
              <a:t>medida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importante</a:t>
            </a:r>
            <a:r>
              <a:rPr dirty="0"/>
              <a:t> </a:t>
            </a:r>
            <a:r>
              <a:rPr dirty="0" err="1"/>
              <a:t>durante</a:t>
            </a:r>
            <a:r>
              <a:rPr dirty="0"/>
              <a:t> la </a:t>
            </a:r>
            <a:r>
              <a:rPr dirty="0" err="1"/>
              <a:t>reanimación</a:t>
            </a:r>
            <a:r>
              <a:rPr dirty="0"/>
              <a:t> neonatal?</a:t>
            </a:r>
          </a:p>
        </p:txBody>
      </p:sp>
    </p:spTree>
    <p:extLst>
      <p:ext uri="{BB962C8B-B14F-4D97-AF65-F5344CB8AC3E}">
        <p14:creationId xmlns:p14="http://schemas.microsoft.com/office/powerpoint/2010/main" val="397284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ctrTitle"/>
          </p:nvPr>
        </p:nvSpPr>
        <p:spPr>
          <a:xfrm>
            <a:off x="1568452" y="4444678"/>
            <a:ext cx="9753600" cy="3368784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>
            <a:normAutofit fontScale="90000"/>
          </a:bodyPr>
          <a:lstStyle>
            <a:lvl1pPr defTabSz="496569">
              <a:defRPr sz="6800"/>
            </a:lvl1pPr>
          </a:lstStyle>
          <a:p>
            <a:r>
              <a:rPr dirty="0"/>
              <a:t>¿</a:t>
            </a:r>
            <a:r>
              <a:rPr dirty="0" err="1"/>
              <a:t>Porqué</a:t>
            </a:r>
            <a:r>
              <a:rPr dirty="0"/>
              <a:t> se </a:t>
            </a:r>
            <a:r>
              <a:rPr dirty="0" err="1"/>
              <a:t>hace</a:t>
            </a:r>
            <a:r>
              <a:rPr dirty="0"/>
              <a:t> </a:t>
            </a:r>
            <a:r>
              <a:rPr dirty="0" err="1"/>
              <a:t>hincapié</a:t>
            </a:r>
            <a:r>
              <a:rPr dirty="0"/>
              <a:t> </a:t>
            </a:r>
            <a:r>
              <a:rPr dirty="0" err="1"/>
              <a:t>durante</a:t>
            </a:r>
            <a:r>
              <a:rPr dirty="0"/>
              <a:t> </a:t>
            </a:r>
            <a:r>
              <a:rPr dirty="0" err="1"/>
              <a:t>todo</a:t>
            </a:r>
            <a:r>
              <a:rPr dirty="0"/>
              <a:t> el </a:t>
            </a:r>
            <a:r>
              <a:rPr dirty="0" err="1"/>
              <a:t>programa</a:t>
            </a:r>
            <a:r>
              <a:rPr dirty="0"/>
              <a:t> </a:t>
            </a:r>
            <a:r>
              <a:rPr lang="es-ES" dirty="0"/>
              <a:t>de la importancia del </a:t>
            </a:r>
            <a:r>
              <a:rPr dirty="0" err="1"/>
              <a:t>trabajo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equipo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95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ctrTitle"/>
          </p:nvPr>
        </p:nvSpPr>
        <p:spPr>
          <a:xfrm>
            <a:off x="1773688" y="783707"/>
            <a:ext cx="9753600" cy="2583284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>
            <a:normAutofit fontScale="90000"/>
          </a:bodyPr>
          <a:lstStyle>
            <a:lvl1pPr defTabSz="455674">
              <a:defRPr sz="6200"/>
            </a:lvl1pPr>
          </a:lstStyle>
          <a:p>
            <a:r>
              <a:rPr dirty="0"/>
              <a:t>¿</a:t>
            </a:r>
            <a:r>
              <a:rPr dirty="0" err="1"/>
              <a:t>Cuáles</a:t>
            </a:r>
            <a:r>
              <a:rPr dirty="0"/>
              <a:t> son las </a:t>
            </a:r>
            <a:r>
              <a:rPr dirty="0" err="1"/>
              <a:t>habilidades</a:t>
            </a:r>
            <a:r>
              <a:rPr dirty="0"/>
              <a:t> de </a:t>
            </a:r>
            <a:r>
              <a:rPr dirty="0" err="1"/>
              <a:t>comportamiento</a:t>
            </a:r>
            <a:r>
              <a:rPr dirty="0"/>
              <a:t> clave de los </a:t>
            </a:r>
            <a:r>
              <a:rPr dirty="0" err="1"/>
              <a:t>miembros</a:t>
            </a:r>
            <a:r>
              <a:rPr dirty="0"/>
              <a:t> del </a:t>
            </a:r>
            <a:r>
              <a:rPr dirty="0" err="1"/>
              <a:t>equipo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304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F043E-8EE4-BD42-AA75-1DBB1934FB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45" b="-1538"/>
          <a:stretch/>
        </p:blipFill>
        <p:spPr>
          <a:xfrm>
            <a:off x="-1572768" y="0"/>
            <a:ext cx="14577568" cy="11859915"/>
          </a:xfrm>
          <a:prstGeom prst="rect">
            <a:avLst/>
          </a:prstGeom>
        </p:spPr>
      </p:pic>
      <p:sp>
        <p:nvSpPr>
          <p:cNvPr id="5" name="Shape 120">
            <a:extLst>
              <a:ext uri="{FF2B5EF4-FFF2-40B4-BE49-F238E27FC236}">
                <a16:creationId xmlns:a16="http://schemas.microsoft.com/office/drawing/2014/main" id="{3DC31D01-A9EA-9449-B46A-B0D93826DF05}"/>
              </a:ext>
            </a:extLst>
          </p:cNvPr>
          <p:cNvSpPr txBox="1">
            <a:spLocks/>
          </p:cNvSpPr>
          <p:nvPr/>
        </p:nvSpPr>
        <p:spPr>
          <a:xfrm>
            <a:off x="877824" y="7892401"/>
            <a:ext cx="8759952" cy="1196735"/>
          </a:xfrm>
          <a:prstGeom prst="rect">
            <a:avLst/>
          </a:prstGeom>
        </p:spPr>
        <p:txBody>
          <a:bodyPr/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Avenir Roman" panose="02000503020000020003" pitchFamily="2" charset="0"/>
              </a:rPr>
              <a:t>Por Dr. Robert Gehringer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Avenir Roman" panose="02000503020000020003" pitchFamily="2" charset="0"/>
              </a:rPr>
              <a:t>Director </a:t>
            </a:r>
            <a:r>
              <a:rPr lang="en-US" b="1" dirty="0" err="1">
                <a:solidFill>
                  <a:schemeClr val="bg1"/>
                </a:solidFill>
                <a:latin typeface="Avenir Roman" panose="02000503020000020003" pitchFamily="2" charset="0"/>
              </a:rPr>
              <a:t>Médico</a:t>
            </a:r>
            <a:r>
              <a:rPr lang="en-US" b="1" dirty="0">
                <a:solidFill>
                  <a:schemeClr val="bg1"/>
                </a:solidFill>
                <a:latin typeface="Avenir Roman" panose="02000503020000020003" pitchFamily="2" charset="0"/>
              </a:rPr>
              <a:t>, Health Bridges International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D684B8-F2C3-B74A-B8A6-733468669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993" y="899511"/>
            <a:ext cx="4287345" cy="147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5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6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ctrTitle"/>
          </p:nvPr>
        </p:nvSpPr>
        <p:spPr>
          <a:xfrm>
            <a:off x="621990" y="825190"/>
            <a:ext cx="9753600" cy="3096240"/>
          </a:xfrm>
          <a:prstGeom prst="rect">
            <a:avLst/>
          </a:prstGeom>
        </p:spPr>
        <p:txBody>
          <a:bodyPr/>
          <a:lstStyle/>
          <a:p>
            <a:pPr defTabSz="379729">
              <a:defRPr sz="5200"/>
            </a:pPr>
            <a:r>
              <a:rPr b="1" dirty="0">
                <a:solidFill>
                  <a:schemeClr val="bg1"/>
                </a:solidFill>
              </a:rPr>
              <a:t>¡La </a:t>
            </a:r>
            <a:r>
              <a:rPr b="1" dirty="0" err="1">
                <a:solidFill>
                  <a:schemeClr val="bg1"/>
                </a:solidFill>
              </a:rPr>
              <a:t>comunicación</a:t>
            </a:r>
            <a:r>
              <a:rPr b="1" dirty="0">
                <a:solidFill>
                  <a:schemeClr val="bg1"/>
                </a:solidFill>
              </a:rPr>
              <a:t> </a:t>
            </a:r>
            <a:r>
              <a:rPr b="1" dirty="0" err="1">
                <a:solidFill>
                  <a:schemeClr val="bg1"/>
                </a:solidFill>
              </a:rPr>
              <a:t>eficaz</a:t>
            </a:r>
            <a:r>
              <a:rPr b="1" dirty="0">
                <a:solidFill>
                  <a:schemeClr val="bg1"/>
                </a:solidFill>
              </a:rPr>
              <a:t> </a:t>
            </a:r>
            <a:r>
              <a:rPr b="1" dirty="0" err="1">
                <a:solidFill>
                  <a:schemeClr val="bg1"/>
                </a:solidFill>
              </a:rPr>
              <a:t>es</a:t>
            </a:r>
            <a:r>
              <a:rPr b="1" dirty="0">
                <a:solidFill>
                  <a:schemeClr val="bg1"/>
                </a:solidFill>
              </a:rPr>
              <a:t> </a:t>
            </a:r>
            <a:r>
              <a:rPr b="1" dirty="0" err="1">
                <a:solidFill>
                  <a:schemeClr val="bg1"/>
                </a:solidFill>
              </a:rPr>
              <a:t>crítica</a:t>
            </a:r>
            <a:r>
              <a:rPr b="1" dirty="0">
                <a:solidFill>
                  <a:schemeClr val="bg1"/>
                </a:solidFill>
              </a:rPr>
              <a:t>!</a:t>
            </a:r>
          </a:p>
          <a:p>
            <a:pPr defTabSz="379729">
              <a:defRPr sz="5200"/>
            </a:pPr>
            <a:r>
              <a:rPr b="1" dirty="0" err="1">
                <a:solidFill>
                  <a:schemeClr val="bg1"/>
                </a:solidFill>
              </a:rPr>
              <a:t>Describa</a:t>
            </a:r>
            <a:r>
              <a:rPr b="1" dirty="0">
                <a:solidFill>
                  <a:schemeClr val="bg1"/>
                </a:solidFill>
              </a:rPr>
              <a:t> la </a:t>
            </a:r>
            <a:r>
              <a:rPr b="1" dirty="0" err="1">
                <a:solidFill>
                  <a:schemeClr val="bg1"/>
                </a:solidFill>
              </a:rPr>
              <a:t>comunicación</a:t>
            </a:r>
            <a:r>
              <a:rPr b="1" dirty="0">
                <a:solidFill>
                  <a:schemeClr val="bg1"/>
                </a:solidFill>
              </a:rPr>
              <a:t> de </a:t>
            </a:r>
            <a:r>
              <a:rPr b="1" dirty="0" err="1">
                <a:solidFill>
                  <a:schemeClr val="bg1"/>
                </a:solidFill>
              </a:rPr>
              <a:t>circuito</a:t>
            </a:r>
            <a:r>
              <a:rPr b="1" dirty="0">
                <a:solidFill>
                  <a:schemeClr val="bg1"/>
                </a:solidFill>
              </a:rPr>
              <a:t> </a:t>
            </a:r>
            <a:r>
              <a:rPr b="1" dirty="0" err="1">
                <a:solidFill>
                  <a:schemeClr val="bg1"/>
                </a:solidFill>
              </a:rPr>
              <a:t>cerrado</a:t>
            </a:r>
            <a:r>
              <a:rPr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134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7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ctrTitle"/>
          </p:nvPr>
        </p:nvSpPr>
        <p:spPr>
          <a:xfrm>
            <a:off x="1826322" y="6400787"/>
            <a:ext cx="9753600" cy="25609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rmAutofit fontScale="90000"/>
          </a:bodyPr>
          <a:lstStyle/>
          <a:p>
            <a:pPr defTabSz="462685">
              <a:defRPr sz="6336"/>
            </a:pPr>
            <a:r>
              <a:rPr dirty="0"/>
              <a:t>¿</a:t>
            </a:r>
            <a:r>
              <a:rPr dirty="0" err="1"/>
              <a:t>Qué</a:t>
            </a:r>
            <a:r>
              <a:rPr dirty="0"/>
              <a:t> </a:t>
            </a:r>
            <a:r>
              <a:rPr dirty="0" err="1"/>
              <a:t>atributos</a:t>
            </a:r>
            <a:r>
              <a:rPr dirty="0"/>
              <a:t> y </a:t>
            </a:r>
            <a:r>
              <a:rPr dirty="0" err="1"/>
              <a:t>habilidades</a:t>
            </a:r>
            <a:r>
              <a:rPr dirty="0"/>
              <a:t> </a:t>
            </a:r>
            <a:r>
              <a:rPr dirty="0" err="1"/>
              <a:t>debe</a:t>
            </a:r>
            <a:r>
              <a:rPr dirty="0"/>
              <a:t> </a:t>
            </a:r>
            <a:r>
              <a:rPr dirty="0" err="1"/>
              <a:t>tener</a:t>
            </a:r>
            <a:r>
              <a:rPr dirty="0"/>
              <a:t> el </a:t>
            </a:r>
            <a:r>
              <a:rPr dirty="0" err="1"/>
              <a:t>líder</a:t>
            </a:r>
            <a:r>
              <a:rPr dirty="0"/>
              <a:t> del </a:t>
            </a:r>
            <a:r>
              <a:rPr dirty="0" err="1"/>
              <a:t>equipo</a:t>
            </a:r>
            <a:r>
              <a:rPr dirty="0"/>
              <a:t> de </a:t>
            </a:r>
            <a:r>
              <a:rPr dirty="0" err="1"/>
              <a:t>reanimación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10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ctrTitle"/>
          </p:nvPr>
        </p:nvSpPr>
        <p:spPr>
          <a:xfrm>
            <a:off x="1737112" y="3514258"/>
            <a:ext cx="9753600" cy="3395698"/>
          </a:xfrm>
          <a:prstGeom prst="rect">
            <a:avLst/>
          </a:prstGeom>
        </p:spPr>
        <p:txBody>
          <a:bodyPr/>
          <a:lstStyle/>
          <a:p>
            <a:pPr defTabSz="397256">
              <a:defRPr sz="5400"/>
            </a:pPr>
            <a:r>
              <a:rPr sz="7200" b="1" dirty="0" err="1"/>
              <a:t>Lección</a:t>
            </a:r>
            <a:r>
              <a:rPr sz="7200" b="1" dirty="0"/>
              <a:t> 2</a:t>
            </a:r>
          </a:p>
          <a:p>
            <a:pPr defTabSz="397256">
              <a:defRPr sz="5400"/>
            </a:pPr>
            <a:endParaRPr dirty="0"/>
          </a:p>
          <a:p>
            <a:pPr defTabSz="397256">
              <a:defRPr sz="5400"/>
            </a:pPr>
            <a:r>
              <a:rPr dirty="0" err="1"/>
              <a:t>Preparación</a:t>
            </a:r>
            <a:r>
              <a:rPr dirty="0"/>
              <a:t> para la </a:t>
            </a:r>
            <a:r>
              <a:rPr dirty="0" err="1"/>
              <a:t>Reanimación</a:t>
            </a:r>
            <a:r>
              <a:rPr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989" y="597694"/>
            <a:ext cx="5184319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16" y="391954"/>
            <a:ext cx="3962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6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14094">
              <a:defRPr sz="6300"/>
            </a:lvl1pPr>
          </a:lstStyle>
          <a:p>
            <a:r>
              <a:rPr dirty="0"/>
              <a:t>¿</a:t>
            </a:r>
            <a:r>
              <a:rPr lang="es-ES" dirty="0"/>
              <a:t>Cuáles son las</a:t>
            </a:r>
            <a:r>
              <a:rPr dirty="0"/>
              <a:t> 4 </a:t>
            </a:r>
            <a:r>
              <a:rPr dirty="0" err="1"/>
              <a:t>preguntas</a:t>
            </a:r>
            <a:r>
              <a:rPr dirty="0"/>
              <a:t> </a:t>
            </a:r>
            <a:r>
              <a:rPr lang="es-ES" dirty="0"/>
              <a:t>que </a:t>
            </a:r>
            <a:r>
              <a:rPr dirty="0" err="1"/>
              <a:t>debería</a:t>
            </a:r>
            <a:r>
              <a:rPr lang="en-US" dirty="0"/>
              <a:t> </a:t>
            </a:r>
            <a:r>
              <a:rPr dirty="0"/>
              <a:t>realizar antes de todos los partos</a:t>
            </a:r>
            <a:r>
              <a:rPr lang="en-US" dirty="0"/>
              <a:t> para </a:t>
            </a:r>
            <a:r>
              <a:rPr lang="en-US" dirty="0" err="1"/>
              <a:t>anticipar</a:t>
            </a:r>
            <a:r>
              <a:rPr lang="en-US" dirty="0"/>
              <a:t> y preparar</a:t>
            </a:r>
            <a:r>
              <a:rPr dirty="0"/>
              <a:t>?</a:t>
            </a:r>
          </a:p>
        </p:txBody>
      </p:sp>
      <p:sp>
        <p:nvSpPr>
          <p:cNvPr id="179" name="Shape 179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7200" b="1" dirty="0" err="1"/>
              <a:t>Escríbalas</a:t>
            </a:r>
            <a:endParaRPr sz="7200" b="1" dirty="0"/>
          </a:p>
        </p:txBody>
      </p:sp>
    </p:spTree>
    <p:extLst>
      <p:ext uri="{BB962C8B-B14F-4D97-AF65-F5344CB8AC3E}">
        <p14:creationId xmlns:p14="http://schemas.microsoft.com/office/powerpoint/2010/main" val="19823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ctrTitle"/>
          </p:nvPr>
        </p:nvSpPr>
        <p:spPr>
          <a:xfrm>
            <a:off x="1105954" y="434897"/>
            <a:ext cx="10836110" cy="164993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>
            <a:normAutofit/>
          </a:bodyPr>
          <a:lstStyle>
            <a:lvl1pPr defTabSz="514094">
              <a:defRPr sz="6300"/>
            </a:lvl1pPr>
          </a:lstStyle>
          <a:p>
            <a:r>
              <a:rPr sz="5400" dirty="0"/>
              <a:t>¿</a:t>
            </a:r>
            <a:r>
              <a:rPr sz="5400" dirty="0" err="1"/>
              <a:t>Qué</a:t>
            </a:r>
            <a:r>
              <a:rPr sz="5400" dirty="0"/>
              <a:t> personal </a:t>
            </a:r>
            <a:r>
              <a:rPr sz="5400" dirty="0" err="1"/>
              <a:t>debe</a:t>
            </a:r>
            <a:r>
              <a:rPr sz="5400" dirty="0"/>
              <a:t> </a:t>
            </a:r>
            <a:r>
              <a:rPr sz="5400" dirty="0" err="1"/>
              <a:t>estar</a:t>
            </a:r>
            <a:r>
              <a:rPr sz="5400" dirty="0"/>
              <a:t> </a:t>
            </a:r>
            <a:r>
              <a:rPr sz="5400" dirty="0" err="1"/>
              <a:t>presente</a:t>
            </a:r>
            <a:r>
              <a:rPr sz="5400" dirty="0"/>
              <a:t> </a:t>
            </a:r>
            <a:r>
              <a:rPr sz="5400" dirty="0" err="1"/>
              <a:t>en</a:t>
            </a:r>
            <a:r>
              <a:rPr sz="5400" dirty="0"/>
              <a:t> el </a:t>
            </a:r>
            <a:r>
              <a:rPr sz="5400" dirty="0" err="1"/>
              <a:t>parto</a:t>
            </a:r>
            <a:r>
              <a:rPr sz="5400" dirty="0"/>
              <a:t> para </a:t>
            </a:r>
            <a:r>
              <a:rPr sz="5400" dirty="0" err="1"/>
              <a:t>atender</a:t>
            </a:r>
            <a:r>
              <a:rPr sz="5400" dirty="0"/>
              <a:t> al </a:t>
            </a:r>
            <a:r>
              <a:rPr sz="5400" dirty="0" err="1"/>
              <a:t>bebé</a:t>
            </a:r>
            <a:r>
              <a:rPr sz="5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902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7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ctrTitle"/>
          </p:nvPr>
        </p:nvSpPr>
        <p:spPr>
          <a:xfrm>
            <a:off x="1848624" y="3404060"/>
            <a:ext cx="9753600" cy="295213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>
            <a:normAutofit fontScale="90000"/>
          </a:bodyPr>
          <a:lstStyle>
            <a:lvl1pPr defTabSz="467359">
              <a:defRPr sz="6400"/>
            </a:lvl1pPr>
          </a:lstStyle>
          <a:p>
            <a:r>
              <a:rPr sz="6000" dirty="0"/>
              <a:t>¿</a:t>
            </a:r>
            <a:r>
              <a:rPr sz="6000" dirty="0" err="1"/>
              <a:t>Qué</a:t>
            </a:r>
            <a:r>
              <a:rPr sz="6000" dirty="0"/>
              <a:t> </a:t>
            </a:r>
            <a:r>
              <a:rPr sz="6000" dirty="0" err="1"/>
              <a:t>suministros</a:t>
            </a:r>
            <a:r>
              <a:rPr sz="6000" dirty="0"/>
              <a:t> y </a:t>
            </a:r>
            <a:r>
              <a:rPr sz="6000" dirty="0" err="1"/>
              <a:t>equipo</a:t>
            </a:r>
            <a:r>
              <a:rPr sz="6000" dirty="0"/>
              <a:t> </a:t>
            </a:r>
            <a:br>
              <a:rPr lang="en-US" sz="6000" dirty="0"/>
            </a:br>
            <a:r>
              <a:rPr sz="6000" dirty="0" err="1"/>
              <a:t>básico</a:t>
            </a:r>
            <a:r>
              <a:rPr sz="6000" dirty="0"/>
              <a:t> </a:t>
            </a:r>
            <a:r>
              <a:rPr sz="6000" dirty="0" err="1"/>
              <a:t>deben</a:t>
            </a:r>
            <a:r>
              <a:rPr sz="6000" dirty="0"/>
              <a:t> </a:t>
            </a:r>
            <a:r>
              <a:rPr sz="6000" dirty="0" err="1"/>
              <a:t>estar</a:t>
            </a:r>
            <a:r>
              <a:rPr sz="6000" dirty="0"/>
              <a:t> </a:t>
            </a:r>
            <a:r>
              <a:rPr sz="6000" dirty="0" err="1"/>
              <a:t>inmediatamente</a:t>
            </a:r>
            <a:r>
              <a:rPr sz="6000" dirty="0"/>
              <a:t> </a:t>
            </a:r>
            <a:r>
              <a:rPr sz="6000" dirty="0" err="1"/>
              <a:t>disponible</a:t>
            </a:r>
            <a:r>
              <a:rPr lang="es-ES" sz="6000" dirty="0"/>
              <a:t> al parto</a:t>
            </a:r>
            <a:r>
              <a:rPr sz="6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746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ctrTitle"/>
          </p:nvPr>
        </p:nvSpPr>
        <p:spPr>
          <a:xfrm>
            <a:off x="1625600" y="5992583"/>
            <a:ext cx="9753600" cy="3041013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/>
          <a:lstStyle/>
          <a:p>
            <a:pPr defTabSz="379729">
              <a:defRPr sz="5200"/>
            </a:pPr>
            <a:r>
              <a:rPr dirty="0"/>
              <a:t>¡</a:t>
            </a:r>
            <a:r>
              <a:rPr dirty="0" err="1"/>
              <a:t>Verificar</a:t>
            </a:r>
            <a:r>
              <a:rPr dirty="0"/>
              <a:t> la </a:t>
            </a:r>
            <a:r>
              <a:rPr dirty="0" err="1"/>
              <a:t>lista</a:t>
            </a:r>
            <a:r>
              <a:rPr dirty="0"/>
              <a:t> de </a:t>
            </a:r>
            <a:r>
              <a:rPr dirty="0" err="1"/>
              <a:t>preparación</a:t>
            </a:r>
            <a:r>
              <a:rPr dirty="0"/>
              <a:t> antes de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parto</a:t>
            </a:r>
            <a:r>
              <a:rPr dirty="0"/>
              <a:t>!</a:t>
            </a:r>
          </a:p>
          <a:p>
            <a:pPr defTabSz="379729">
              <a:defRPr sz="5200"/>
            </a:pPr>
            <a:endParaRPr sz="2000" dirty="0"/>
          </a:p>
          <a:p>
            <a:pPr defTabSz="379729">
              <a:defRPr sz="5200"/>
            </a:pPr>
            <a:r>
              <a:rPr b="1" dirty="0"/>
              <a:t>No </a:t>
            </a:r>
            <a:r>
              <a:rPr b="1" dirty="0" err="1"/>
              <a:t>podemos</a:t>
            </a:r>
            <a:r>
              <a:rPr b="1" dirty="0"/>
              <a:t> </a:t>
            </a:r>
            <a:r>
              <a:rPr b="1" dirty="0" err="1"/>
              <a:t>predecir</a:t>
            </a:r>
            <a:r>
              <a:rPr b="1" dirty="0"/>
              <a:t> </a:t>
            </a:r>
            <a:r>
              <a:rPr b="1" dirty="0" err="1"/>
              <a:t>todo</a:t>
            </a:r>
            <a:r>
              <a:rPr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93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ctrTitle"/>
          </p:nvPr>
        </p:nvSpPr>
        <p:spPr>
          <a:xfrm>
            <a:off x="1737112" y="6743892"/>
            <a:ext cx="9753600" cy="2218150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/>
          <a:lstStyle/>
          <a:p>
            <a:r>
              <a:rPr dirty="0"/>
              <a:t>Antes del </a:t>
            </a:r>
            <a:r>
              <a:rPr dirty="0" err="1"/>
              <a:t>parto</a:t>
            </a:r>
            <a:r>
              <a:rPr dirty="0"/>
              <a:t>, </a:t>
            </a:r>
            <a:r>
              <a:rPr dirty="0" err="1"/>
              <a:t>establezca</a:t>
            </a:r>
            <a:r>
              <a:rPr dirty="0"/>
              <a:t> el plan.</a:t>
            </a:r>
          </a:p>
        </p:txBody>
      </p:sp>
    </p:spTree>
    <p:extLst>
      <p:ext uri="{BB962C8B-B14F-4D97-AF65-F5344CB8AC3E}">
        <p14:creationId xmlns:p14="http://schemas.microsoft.com/office/powerpoint/2010/main" val="26600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ctrTitle"/>
          </p:nvPr>
        </p:nvSpPr>
        <p:spPr>
          <a:xfrm>
            <a:off x="1558693" y="3313536"/>
            <a:ext cx="9753600" cy="3395698"/>
          </a:xfrm>
          <a:prstGeom prst="rect">
            <a:avLst/>
          </a:prstGeom>
        </p:spPr>
        <p:txBody>
          <a:bodyPr/>
          <a:lstStyle/>
          <a:p>
            <a:pPr defTabSz="379729">
              <a:defRPr sz="5200"/>
            </a:pPr>
            <a:r>
              <a:rPr sz="7200" b="1" dirty="0" err="1"/>
              <a:t>Lección</a:t>
            </a:r>
            <a:r>
              <a:rPr sz="7200" b="1" dirty="0"/>
              <a:t> 3</a:t>
            </a:r>
          </a:p>
          <a:p>
            <a:pPr defTabSz="379729">
              <a:defRPr sz="5200"/>
            </a:pPr>
            <a:endParaRPr dirty="0"/>
          </a:p>
          <a:p>
            <a:pPr defTabSz="379729">
              <a:defRPr sz="5200"/>
            </a:pPr>
            <a:r>
              <a:rPr dirty="0" err="1"/>
              <a:t>Pasos</a:t>
            </a:r>
            <a:r>
              <a:rPr dirty="0"/>
              <a:t> </a:t>
            </a:r>
            <a:r>
              <a:rPr dirty="0" err="1"/>
              <a:t>iniciales</a:t>
            </a:r>
            <a:r>
              <a:rPr dirty="0"/>
              <a:t> de la </a:t>
            </a:r>
            <a:r>
              <a:rPr dirty="0" err="1"/>
              <a:t>atención</a:t>
            </a:r>
            <a:r>
              <a:rPr dirty="0"/>
              <a:t> del </a:t>
            </a:r>
            <a:r>
              <a:rPr dirty="0" err="1"/>
              <a:t>recién</a:t>
            </a:r>
            <a:r>
              <a:rPr dirty="0"/>
              <a:t> </a:t>
            </a:r>
            <a:r>
              <a:rPr dirty="0" err="1"/>
              <a:t>nacido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989" y="597694"/>
            <a:ext cx="5184319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16" y="391954"/>
            <a:ext cx="3962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ctrTitle"/>
          </p:nvPr>
        </p:nvSpPr>
        <p:spPr>
          <a:xfrm>
            <a:off x="1714810" y="5885253"/>
            <a:ext cx="9753600" cy="3094678"/>
          </a:xfrm>
          <a:prstGeom prst="rect">
            <a:avLst/>
          </a:prstGeom>
        </p:spPr>
        <p:txBody>
          <a:bodyPr/>
          <a:lstStyle>
            <a:lvl1pPr defTabSz="514094">
              <a:defRPr sz="6300"/>
            </a:lvl1pPr>
          </a:lstStyle>
          <a:p>
            <a:r>
              <a:rPr dirty="0"/>
              <a:t>¿</a:t>
            </a:r>
            <a:r>
              <a:rPr dirty="0" err="1"/>
              <a:t>Cuándo</a:t>
            </a:r>
            <a:r>
              <a:rPr dirty="0"/>
              <a:t> </a:t>
            </a:r>
            <a:r>
              <a:rPr dirty="0" err="1"/>
              <a:t>es</a:t>
            </a:r>
            <a:r>
              <a:rPr dirty="0"/>
              <a:t> el </a:t>
            </a:r>
            <a:r>
              <a:rPr dirty="0" err="1"/>
              <a:t>momento</a:t>
            </a:r>
            <a:r>
              <a:rPr dirty="0"/>
              <a:t> ideal para el </a:t>
            </a:r>
            <a:r>
              <a:rPr dirty="0" err="1"/>
              <a:t>pinzamiento</a:t>
            </a:r>
            <a:r>
              <a:rPr dirty="0"/>
              <a:t> del </a:t>
            </a:r>
            <a:r>
              <a:rPr dirty="0" err="1"/>
              <a:t>cordón</a:t>
            </a:r>
            <a:r>
              <a:rPr dirty="0"/>
              <a:t> umbilical?</a:t>
            </a:r>
          </a:p>
        </p:txBody>
      </p:sp>
    </p:spTree>
    <p:extLst>
      <p:ext uri="{BB962C8B-B14F-4D97-AF65-F5344CB8AC3E}">
        <p14:creationId xmlns:p14="http://schemas.microsoft.com/office/powerpoint/2010/main" val="326783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85206F-4D2E-EF42-8CBB-3CDFE2466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382"/>
            <a:ext cx="13004800" cy="9165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46F8FF-108D-1F44-A910-9ADF658CF3AE}"/>
              </a:ext>
            </a:extLst>
          </p:cNvPr>
          <p:cNvSpPr txBox="1"/>
          <p:nvPr/>
        </p:nvSpPr>
        <p:spPr>
          <a:xfrm>
            <a:off x="635828" y="3657600"/>
            <a:ext cx="3211136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http://</a:t>
            </a:r>
            <a:r>
              <a:rPr lang="en-US" b="1" dirty="0" err="1">
                <a:solidFill>
                  <a:schemeClr val="bg1"/>
                </a:solidFill>
              </a:rPr>
              <a:t>hbint.org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3C23FC-EFE8-A446-ACB7-A503ADD36CB1}"/>
              </a:ext>
            </a:extLst>
          </p:cNvPr>
          <p:cNvCxnSpPr/>
          <p:nvPr/>
        </p:nvCxnSpPr>
        <p:spPr>
          <a:xfrm flipV="1">
            <a:off x="3947532" y="1583474"/>
            <a:ext cx="2341756" cy="2074127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0CCD5B79-CFBB-9543-9EE0-ED20914C4047}"/>
              </a:ext>
            </a:extLst>
          </p:cNvPr>
          <p:cNvSpPr/>
          <p:nvPr/>
        </p:nvSpPr>
        <p:spPr>
          <a:xfrm>
            <a:off x="6289288" y="1048216"/>
            <a:ext cx="1248936" cy="535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727B57-E00A-9545-971C-DF5F5664708D}"/>
              </a:ext>
            </a:extLst>
          </p:cNvPr>
          <p:cNvSpPr/>
          <p:nvPr/>
        </p:nvSpPr>
        <p:spPr>
          <a:xfrm>
            <a:off x="6066263" y="2386361"/>
            <a:ext cx="1761893" cy="5575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197044-0E4A-6F4B-817F-CC30B0A2840F}"/>
              </a:ext>
            </a:extLst>
          </p:cNvPr>
          <p:cNvCxnSpPr>
            <a:cxnSpLocks/>
          </p:cNvCxnSpPr>
          <p:nvPr/>
        </p:nvCxnSpPr>
        <p:spPr>
          <a:xfrm>
            <a:off x="6668429" y="1583474"/>
            <a:ext cx="223025" cy="802887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D0EBB0C5-227B-5042-B0CD-EE39377EE2E2}"/>
              </a:ext>
            </a:extLst>
          </p:cNvPr>
          <p:cNvSpPr/>
          <p:nvPr/>
        </p:nvSpPr>
        <p:spPr>
          <a:xfrm>
            <a:off x="8474927" y="2430965"/>
            <a:ext cx="2475571" cy="8251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BB24BC-51C1-5146-8623-04D74BEDF847}"/>
              </a:ext>
            </a:extLst>
          </p:cNvPr>
          <p:cNvCxnSpPr>
            <a:cxnSpLocks/>
          </p:cNvCxnSpPr>
          <p:nvPr/>
        </p:nvCxnSpPr>
        <p:spPr>
          <a:xfrm flipV="1">
            <a:off x="7828156" y="2408663"/>
            <a:ext cx="1003610" cy="17842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68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ctrTitle"/>
          </p:nvPr>
        </p:nvSpPr>
        <p:spPr>
          <a:xfrm>
            <a:off x="1314605" y="3155409"/>
            <a:ext cx="10464800" cy="49403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44968" indent="-244968" algn="l" defTabSz="144880">
              <a:buSzPct val="45000"/>
              <a:buBlip>
                <a:blip r:embed="rId4"/>
              </a:buBlip>
              <a:defRPr sz="1736"/>
            </a:pPr>
            <a:r>
              <a:rPr sz="4400" dirty="0"/>
              <a:t>¿Cuándo se deben pinzar el cordón en un bebé deprimido?</a:t>
            </a:r>
            <a:br>
              <a:rPr lang="en-US" sz="4400" dirty="0"/>
            </a:br>
            <a:br>
              <a:rPr sz="4400" dirty="0"/>
            </a:br>
            <a:r>
              <a:rPr sz="4400" dirty="0"/>
              <a:t>¿Cuándo para un bebé vigoroso a término o prematuro tardío?</a:t>
            </a:r>
            <a:br>
              <a:rPr lang="en-US" sz="4400" dirty="0"/>
            </a:br>
            <a:br>
              <a:rPr sz="4400" dirty="0"/>
            </a:br>
            <a:r>
              <a:rPr sz="4400" dirty="0"/>
              <a:t>¿Cuándo para un bebé vigoroso prematuro?</a:t>
            </a:r>
            <a:br>
              <a:rPr lang="en-US" sz="4400" dirty="0"/>
            </a:br>
            <a:br>
              <a:rPr sz="4400" dirty="0"/>
            </a:br>
            <a:r>
              <a:rPr sz="4400" dirty="0"/>
              <a:t>¿Cuándo después del parto cuando la </a:t>
            </a:r>
            <a:br>
              <a:rPr lang="en-US" sz="4400" dirty="0"/>
            </a:br>
            <a:r>
              <a:rPr sz="4400" dirty="0"/>
              <a:t>circulación placentaria no está intacta?</a:t>
            </a:r>
          </a:p>
        </p:txBody>
      </p:sp>
    </p:spTree>
    <p:extLst>
      <p:ext uri="{BB962C8B-B14F-4D97-AF65-F5344CB8AC3E}">
        <p14:creationId xmlns:p14="http://schemas.microsoft.com/office/powerpoint/2010/main" val="300009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299840"/>
            <a:ext cx="11216640" cy="1675574"/>
          </a:xfrm>
        </p:spPr>
        <p:txBody>
          <a:bodyPr/>
          <a:lstStyle/>
          <a:p>
            <a:r>
              <a:rPr lang="en-US" dirty="0"/>
              <a:t>                </a:t>
            </a:r>
            <a:r>
              <a:rPr lang="en-US" b="1" dirty="0" err="1"/>
              <a:t>Prematuros</a:t>
            </a:r>
            <a:r>
              <a:rPr lang="en-US" b="1" dirty="0"/>
              <a:t> </a:t>
            </a:r>
            <a:r>
              <a:rPr lang="en-US" b="1" dirty="0" err="1"/>
              <a:t>vigorosos</a:t>
            </a:r>
            <a:r>
              <a:rPr lang="en-US" b="1" dirty="0"/>
              <a:t> </a:t>
            </a:r>
            <a:br>
              <a:rPr lang="en-US" dirty="0"/>
            </a:br>
            <a:r>
              <a:rPr lang="en-US" dirty="0"/>
              <a:t>              </a:t>
            </a:r>
            <a:r>
              <a:rPr lang="en-US" dirty="0" err="1"/>
              <a:t>Espera</a:t>
            </a:r>
            <a:r>
              <a:rPr lang="en-US" dirty="0"/>
              <a:t> 30-60 </a:t>
            </a:r>
            <a:r>
              <a:rPr lang="en-US" dirty="0" err="1"/>
              <a:t>segundos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080" y="2596444"/>
            <a:ext cx="11216640" cy="669857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mortalidad</a:t>
            </a:r>
            <a:endParaRPr lang="en-US" dirty="0"/>
          </a:p>
          <a:p>
            <a:r>
              <a:rPr lang="en-US" dirty="0" err="1"/>
              <a:t>Presión</a:t>
            </a:r>
            <a:r>
              <a:rPr lang="en-US" dirty="0"/>
              <a:t> arterial y </a:t>
            </a:r>
            <a:r>
              <a:rPr lang="en-US" dirty="0" err="1"/>
              <a:t>volumen</a:t>
            </a:r>
            <a:r>
              <a:rPr lang="en-US" dirty="0"/>
              <a:t> </a:t>
            </a:r>
            <a:r>
              <a:rPr lang="en-US" dirty="0" err="1"/>
              <a:t>sanguíneo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altos</a:t>
            </a:r>
          </a:p>
          <a:p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necesidad</a:t>
            </a:r>
            <a:r>
              <a:rPr lang="en-US" dirty="0"/>
              <a:t> de </a:t>
            </a:r>
            <a:r>
              <a:rPr lang="en-US" dirty="0" err="1"/>
              <a:t>transfusión</a:t>
            </a:r>
            <a:r>
              <a:rPr lang="en-US" dirty="0"/>
              <a:t> de </a:t>
            </a:r>
            <a:r>
              <a:rPr lang="en-US" dirty="0" err="1"/>
              <a:t>sangre</a:t>
            </a:r>
            <a:r>
              <a:rPr lang="en-US" dirty="0"/>
              <a:t> </a:t>
            </a:r>
            <a:r>
              <a:rPr lang="en-US" dirty="0" err="1"/>
              <a:t>luego</a:t>
            </a:r>
            <a:r>
              <a:rPr lang="en-US" dirty="0"/>
              <a:t> del </a:t>
            </a:r>
            <a:r>
              <a:rPr lang="en-US" dirty="0" err="1"/>
              <a:t>parto</a:t>
            </a:r>
            <a:endParaRPr lang="en-US" dirty="0"/>
          </a:p>
          <a:p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hemorragias</a:t>
            </a:r>
            <a:r>
              <a:rPr lang="en-US" dirty="0"/>
              <a:t> </a:t>
            </a:r>
            <a:r>
              <a:rPr lang="en-US" dirty="0" err="1"/>
              <a:t>cerebrales</a:t>
            </a:r>
            <a:endParaRPr lang="en-US" dirty="0"/>
          </a:p>
          <a:p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riesgo</a:t>
            </a:r>
            <a:r>
              <a:rPr lang="en-US" dirty="0"/>
              <a:t> de </a:t>
            </a:r>
            <a:r>
              <a:rPr lang="en-US" dirty="0" err="1"/>
              <a:t>entercolitis</a:t>
            </a:r>
            <a:r>
              <a:rPr lang="en-US" dirty="0"/>
              <a:t> </a:t>
            </a:r>
            <a:r>
              <a:rPr lang="en-US" dirty="0" err="1"/>
              <a:t>necrosante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Giraffe_Article-DMID1-5hjsscg9k-640x3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256" y="1975414"/>
            <a:ext cx="7126401" cy="375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2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ctrTitle"/>
          </p:nvPr>
        </p:nvSpPr>
        <p:spPr>
          <a:xfrm>
            <a:off x="1320800" y="2717800"/>
            <a:ext cx="10581547" cy="383540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>
            <a:noAutofit/>
          </a:bodyPr>
          <a:lstStyle>
            <a:lvl1pPr defTabSz="300745">
              <a:defRPr sz="3564"/>
            </a:lvl1pPr>
          </a:lstStyle>
          <a:p>
            <a:r>
              <a:rPr sz="4400" dirty="0"/>
              <a:t>Durante su evaluación inmediata del bebé, ¿cuáles son las 3 </a:t>
            </a:r>
            <a:r>
              <a:rPr lang="en-US" sz="4400" dirty="0"/>
              <a:t>PREGUNTAS INICIALES</a:t>
            </a:r>
            <a:r>
              <a:rPr sz="4400" dirty="0"/>
              <a:t> para determinar la necesidad de si se debe empezar con los pasos iniciales de reanimación o solamente secar y calentar con la madre piel a piel?</a:t>
            </a:r>
          </a:p>
        </p:txBody>
      </p:sp>
      <p:sp>
        <p:nvSpPr>
          <p:cNvPr id="206" name="Shape 206"/>
          <p:cNvSpPr>
            <a:spLocks noGrp="1"/>
          </p:cNvSpPr>
          <p:nvPr>
            <p:ph type="subTitle" idx="1"/>
          </p:nvPr>
        </p:nvSpPr>
        <p:spPr>
          <a:xfrm>
            <a:off x="267628" y="8156029"/>
            <a:ext cx="4621561" cy="101027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7200" b="1" dirty="0" err="1"/>
              <a:t>Escríbalas</a:t>
            </a:r>
            <a:endParaRPr sz="7200" dirty="0"/>
          </a:p>
        </p:txBody>
      </p:sp>
    </p:spTree>
    <p:extLst>
      <p:ext uri="{BB962C8B-B14F-4D97-AF65-F5344CB8AC3E}">
        <p14:creationId xmlns:p14="http://schemas.microsoft.com/office/powerpoint/2010/main" val="259754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ctrTitle"/>
          </p:nvPr>
        </p:nvSpPr>
        <p:spPr>
          <a:xfrm>
            <a:off x="1670205" y="2979000"/>
            <a:ext cx="9753600" cy="3395698"/>
          </a:xfrm>
          <a:prstGeom prst="rect">
            <a:avLst/>
          </a:prstGeom>
        </p:spPr>
        <p:txBody>
          <a:bodyPr/>
          <a:lstStyle/>
          <a:p>
            <a:pPr defTabSz="379729">
              <a:defRPr sz="5200"/>
            </a:pPr>
            <a:r>
              <a:rPr dirty="0"/>
              <a:t>Un </a:t>
            </a:r>
            <a:r>
              <a:rPr dirty="0" err="1"/>
              <a:t>bebé</a:t>
            </a:r>
            <a:r>
              <a:rPr dirty="0"/>
              <a:t> a </a:t>
            </a:r>
            <a:r>
              <a:rPr dirty="0" err="1"/>
              <a:t>término</a:t>
            </a:r>
            <a:r>
              <a:rPr dirty="0"/>
              <a:t> </a:t>
            </a:r>
            <a:r>
              <a:rPr dirty="0" err="1"/>
              <a:t>nace</a:t>
            </a:r>
            <a:r>
              <a:rPr dirty="0"/>
              <a:t> </a:t>
            </a:r>
            <a:r>
              <a:rPr dirty="0" err="1"/>
              <a:t>vigoroso</a:t>
            </a:r>
            <a:r>
              <a:rPr dirty="0"/>
              <a:t> con </a:t>
            </a:r>
            <a:r>
              <a:rPr dirty="0" err="1"/>
              <a:t>llanto</a:t>
            </a:r>
            <a:r>
              <a:rPr dirty="0"/>
              <a:t> y </a:t>
            </a:r>
            <a:r>
              <a:rPr dirty="0" err="1"/>
              <a:t>buen</a:t>
            </a:r>
            <a:r>
              <a:rPr dirty="0"/>
              <a:t> </a:t>
            </a:r>
            <a:r>
              <a:rPr dirty="0" err="1"/>
              <a:t>tono</a:t>
            </a:r>
            <a:r>
              <a:rPr dirty="0"/>
              <a:t> muscular.</a:t>
            </a:r>
          </a:p>
          <a:p>
            <a:pPr defTabSz="379729">
              <a:defRPr sz="5200"/>
            </a:pPr>
            <a:endParaRPr dirty="0"/>
          </a:p>
          <a:p>
            <a:pPr defTabSz="379729">
              <a:defRPr sz="5200"/>
            </a:pPr>
            <a:r>
              <a:rPr b="1" dirty="0"/>
              <a:t>¿</a:t>
            </a:r>
            <a:r>
              <a:rPr b="1" dirty="0" err="1"/>
              <a:t>Qué</a:t>
            </a:r>
            <a:r>
              <a:rPr b="1" dirty="0"/>
              <a:t> </a:t>
            </a:r>
            <a:r>
              <a:rPr b="1" dirty="0" err="1"/>
              <a:t>debe</a:t>
            </a:r>
            <a:r>
              <a:rPr b="1" dirty="0"/>
              <a:t> </a:t>
            </a:r>
            <a:r>
              <a:rPr b="1" dirty="0" err="1"/>
              <a:t>hacer</a:t>
            </a:r>
            <a:r>
              <a:rPr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411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ctrTitle"/>
          </p:nvPr>
        </p:nvSpPr>
        <p:spPr>
          <a:xfrm>
            <a:off x="1524000" y="1596248"/>
            <a:ext cx="9855200" cy="4448951"/>
          </a:xfrm>
          <a:prstGeom prst="rect">
            <a:avLst/>
          </a:prstGeom>
        </p:spPr>
        <p:txBody>
          <a:bodyPr>
            <a:normAutofit/>
          </a:bodyPr>
          <a:lstStyle>
            <a:lvl1pPr defTabSz="514094">
              <a:defRPr sz="6300"/>
            </a:lvl1pPr>
          </a:lstStyle>
          <a:p>
            <a:r>
              <a:rPr dirty="0"/>
              <a:t>¿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 un </a:t>
            </a:r>
            <a:r>
              <a:rPr lang="en-US" dirty="0" err="1"/>
              <a:t>bebé</a:t>
            </a:r>
            <a:r>
              <a:rPr lang="en-US" dirty="0"/>
              <a:t> </a:t>
            </a:r>
            <a:r>
              <a:rPr lang="en-US" dirty="0" err="1"/>
              <a:t>nace</a:t>
            </a:r>
            <a:r>
              <a:rPr lang="en-US" dirty="0"/>
              <a:t> </a:t>
            </a:r>
            <a:r>
              <a:rPr lang="en-US" dirty="0" err="1"/>
              <a:t>deprimido</a:t>
            </a:r>
            <a:r>
              <a:rPr lang="en-US" dirty="0"/>
              <a:t>, </a:t>
            </a:r>
            <a:r>
              <a:rPr lang="en-US" dirty="0" err="1"/>
              <a:t>cuáles</a:t>
            </a:r>
            <a:r>
              <a:rPr lang="en-US" dirty="0"/>
              <a:t> son los 5 </a:t>
            </a:r>
            <a:r>
              <a:rPr lang="en-US" dirty="0" err="1"/>
              <a:t>pasos</a:t>
            </a:r>
            <a:r>
              <a:rPr lang="en-US" dirty="0"/>
              <a:t> </a:t>
            </a:r>
            <a:r>
              <a:rPr lang="en-US" dirty="0" err="1"/>
              <a:t>iniciales</a:t>
            </a:r>
            <a:r>
              <a:rPr lang="en-US" dirty="0"/>
              <a:t> de </a:t>
            </a:r>
            <a:r>
              <a:rPr lang="en-US" dirty="0" err="1"/>
              <a:t>reanimación</a:t>
            </a:r>
            <a:r>
              <a:rPr lang="en-US" dirty="0"/>
              <a:t> neonatal?</a:t>
            </a:r>
            <a:endParaRPr dirty="0"/>
          </a:p>
        </p:txBody>
      </p:sp>
      <p:sp>
        <p:nvSpPr>
          <p:cNvPr id="215" name="Shape 215"/>
          <p:cNvSpPr>
            <a:spLocks noGrp="1"/>
          </p:cNvSpPr>
          <p:nvPr>
            <p:ph type="subTitle" idx="1"/>
          </p:nvPr>
        </p:nvSpPr>
        <p:spPr>
          <a:xfrm>
            <a:off x="6096000" y="7620000"/>
            <a:ext cx="5969000" cy="939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7200" b="1" dirty="0" err="1"/>
              <a:t>Escríbalas</a:t>
            </a:r>
            <a:endParaRPr lang="en-US" sz="7200" b="1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334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ctrTitle"/>
          </p:nvPr>
        </p:nvSpPr>
        <p:spPr>
          <a:xfrm>
            <a:off x="1730917" y="1403815"/>
            <a:ext cx="9753600" cy="200342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/>
          <a:lstStyle/>
          <a:p>
            <a:r>
              <a:rPr dirty="0" err="1"/>
              <a:t>Explique</a:t>
            </a:r>
            <a:r>
              <a:rPr dirty="0"/>
              <a:t> y </a:t>
            </a:r>
            <a:r>
              <a:rPr dirty="0" err="1"/>
              <a:t>demuestre</a:t>
            </a:r>
            <a:r>
              <a:rPr dirty="0"/>
              <a:t> los </a:t>
            </a:r>
            <a:r>
              <a:rPr dirty="0" err="1"/>
              <a:t>pasos</a:t>
            </a:r>
            <a:r>
              <a:rPr dirty="0"/>
              <a:t> </a:t>
            </a:r>
            <a:r>
              <a:rPr dirty="0" err="1"/>
              <a:t>iniciales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B59600-6762-E640-A208-A15CC47DC99B}"/>
              </a:ext>
            </a:extLst>
          </p:cNvPr>
          <p:cNvSpPr txBox="1"/>
          <p:nvPr/>
        </p:nvSpPr>
        <p:spPr>
          <a:xfrm>
            <a:off x="3695268" y="3937000"/>
            <a:ext cx="5309467" cy="4278094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4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Calentar</a:t>
            </a:r>
            <a:endParaRPr lang="en-US" sz="4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4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Secar</a:t>
            </a:r>
            <a:endParaRPr lang="en-US" sz="4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4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Estimular</a:t>
            </a:r>
            <a:endParaRPr lang="en-US" sz="4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4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Abrir</a:t>
            </a:r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US" sz="4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vía</a:t>
            </a:r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4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aérea</a:t>
            </a:r>
            <a:endParaRPr lang="en-US" sz="4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4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Despejar</a:t>
            </a:r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US" sz="4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vía</a:t>
            </a:r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4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aérea</a:t>
            </a:r>
            <a:endParaRPr lang="en-US" sz="4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ctrTitle"/>
          </p:nvPr>
        </p:nvSpPr>
        <p:spPr>
          <a:xfrm>
            <a:off x="1224157" y="4192858"/>
            <a:ext cx="9753600" cy="355005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79729">
              <a:defRPr sz="5200"/>
            </a:pPr>
            <a:r>
              <a:rPr lang="en-US" dirty="0"/>
              <a:t>Para </a:t>
            </a:r>
            <a:r>
              <a:rPr lang="en-US" dirty="0" err="1"/>
              <a:t>repasar</a:t>
            </a:r>
            <a:r>
              <a:rPr lang="en-US" dirty="0"/>
              <a:t>:    </a:t>
            </a:r>
            <a:r>
              <a:rPr dirty="0"/>
              <a:t>Un </a:t>
            </a:r>
            <a:r>
              <a:rPr dirty="0" err="1"/>
              <a:t>bebé</a:t>
            </a:r>
            <a:r>
              <a:rPr dirty="0"/>
              <a:t> </a:t>
            </a:r>
            <a:r>
              <a:rPr dirty="0" err="1"/>
              <a:t>nace</a:t>
            </a:r>
            <a:r>
              <a:rPr dirty="0"/>
              <a:t> con </a:t>
            </a:r>
            <a:r>
              <a:rPr dirty="0" err="1"/>
              <a:t>hipotonía</a:t>
            </a:r>
            <a:r>
              <a:rPr dirty="0"/>
              <a:t> o no </a:t>
            </a:r>
            <a:r>
              <a:rPr dirty="0" err="1"/>
              <a:t>llora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respira</a:t>
            </a:r>
            <a:r>
              <a:rPr dirty="0"/>
              <a:t> </a:t>
            </a:r>
            <a:r>
              <a:rPr dirty="0" err="1"/>
              <a:t>bien</a:t>
            </a:r>
            <a:r>
              <a:rPr dirty="0"/>
              <a:t>.</a:t>
            </a:r>
          </a:p>
          <a:p>
            <a:pPr defTabSz="379729">
              <a:defRPr sz="5200"/>
            </a:pPr>
            <a:endParaRPr sz="2000" dirty="0"/>
          </a:p>
          <a:p>
            <a:pPr defTabSz="379729">
              <a:defRPr sz="5200"/>
            </a:pPr>
            <a:r>
              <a:rPr b="1" dirty="0"/>
              <a:t>¿Qué debe hacer</a:t>
            </a:r>
            <a:r>
              <a:rPr lang="en-US" b="1" dirty="0"/>
              <a:t> inmediatamente</a:t>
            </a:r>
            <a:r>
              <a:rPr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474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ctrTitle"/>
          </p:nvPr>
        </p:nvSpPr>
        <p:spPr>
          <a:xfrm>
            <a:off x="1660863" y="5835844"/>
            <a:ext cx="9753600" cy="3395698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/>
          <a:lstStyle>
            <a:lvl1pPr defTabSz="543305">
              <a:defRPr sz="7400"/>
            </a:lvl1pPr>
          </a:lstStyle>
          <a:p>
            <a:r>
              <a:rPr dirty="0"/>
              <a:t>¿</a:t>
            </a:r>
            <a:r>
              <a:rPr dirty="0" err="1"/>
              <a:t>Debe</a:t>
            </a:r>
            <a:r>
              <a:rPr dirty="0"/>
              <a:t> </a:t>
            </a:r>
            <a:r>
              <a:rPr dirty="0" err="1"/>
              <a:t>despejar</a:t>
            </a:r>
            <a:r>
              <a:rPr dirty="0"/>
              <a:t> la </a:t>
            </a:r>
            <a:r>
              <a:rPr dirty="0" err="1"/>
              <a:t>vía</a:t>
            </a:r>
            <a:r>
              <a:rPr dirty="0"/>
              <a:t> </a:t>
            </a:r>
            <a:r>
              <a:rPr dirty="0" err="1"/>
              <a:t>aérea</a:t>
            </a:r>
            <a:r>
              <a:rPr dirty="0"/>
              <a:t> de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neonato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770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ctrTitle"/>
          </p:nvPr>
        </p:nvSpPr>
        <p:spPr>
          <a:xfrm>
            <a:off x="1804019" y="5599040"/>
            <a:ext cx="9753600" cy="327356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/>
          <a:lstStyle>
            <a:lvl1pPr defTabSz="379729">
              <a:defRPr sz="5200"/>
            </a:lvl1pPr>
          </a:lstStyle>
          <a:p>
            <a:r>
              <a:rPr dirty="0"/>
              <a:t>¿</a:t>
            </a:r>
            <a:r>
              <a:rPr dirty="0" err="1"/>
              <a:t>Cuáles</a:t>
            </a:r>
            <a:r>
              <a:rPr dirty="0"/>
              <a:t> son </a:t>
            </a:r>
            <a:r>
              <a:rPr dirty="0" err="1"/>
              <a:t>complicaciones</a:t>
            </a:r>
            <a:r>
              <a:rPr dirty="0"/>
              <a:t> </a:t>
            </a:r>
            <a:r>
              <a:rPr dirty="0" err="1"/>
              <a:t>potenciales</a:t>
            </a:r>
            <a:r>
              <a:rPr dirty="0"/>
              <a:t> de la </a:t>
            </a:r>
            <a:r>
              <a:rPr dirty="0" err="1"/>
              <a:t>succión</a:t>
            </a:r>
            <a:r>
              <a:rPr dirty="0"/>
              <a:t> </a:t>
            </a:r>
            <a:r>
              <a:rPr dirty="0" err="1"/>
              <a:t>enérgica</a:t>
            </a:r>
            <a:r>
              <a:rPr dirty="0"/>
              <a:t> y </a:t>
            </a:r>
            <a:r>
              <a:rPr dirty="0" err="1"/>
              <a:t>profunda</a:t>
            </a:r>
            <a:r>
              <a:rPr dirty="0"/>
              <a:t> de la </a:t>
            </a:r>
            <a:r>
              <a:rPr dirty="0" err="1"/>
              <a:t>faringe</a:t>
            </a:r>
            <a:r>
              <a:rPr dirty="0"/>
              <a:t> posterior?</a:t>
            </a:r>
          </a:p>
        </p:txBody>
      </p:sp>
    </p:spTree>
    <p:extLst>
      <p:ext uri="{BB962C8B-B14F-4D97-AF65-F5344CB8AC3E}">
        <p14:creationId xmlns:p14="http://schemas.microsoft.com/office/powerpoint/2010/main" val="207827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ctrTitle"/>
          </p:nvPr>
        </p:nvSpPr>
        <p:spPr>
          <a:xfrm>
            <a:off x="1737112" y="6350348"/>
            <a:ext cx="9753600" cy="2933683"/>
          </a:xfrm>
          <a:prstGeom prst="rect">
            <a:avLst/>
          </a:prstGeom>
        </p:spPr>
        <p:txBody>
          <a:bodyPr/>
          <a:lstStyle>
            <a:lvl1pPr defTabSz="356361">
              <a:defRPr sz="4800"/>
            </a:lvl1pPr>
          </a:lstStyle>
          <a:p>
            <a:r>
              <a:rPr dirty="0" err="1"/>
              <a:t>Después</a:t>
            </a:r>
            <a:r>
              <a:rPr dirty="0"/>
              <a:t> de </a:t>
            </a:r>
            <a:r>
              <a:rPr dirty="0" err="1"/>
              <a:t>completar</a:t>
            </a:r>
            <a:r>
              <a:rPr dirty="0"/>
              <a:t> los </a:t>
            </a:r>
            <a:r>
              <a:rPr dirty="0" err="1"/>
              <a:t>pasos</a:t>
            </a:r>
            <a:r>
              <a:rPr dirty="0"/>
              <a:t> </a:t>
            </a:r>
            <a:r>
              <a:rPr dirty="0" err="1"/>
              <a:t>iniciales</a:t>
            </a:r>
            <a:r>
              <a:rPr dirty="0"/>
              <a:t>, ¿</a:t>
            </a:r>
            <a:r>
              <a:rPr dirty="0" err="1"/>
              <a:t>cómo</a:t>
            </a:r>
            <a:r>
              <a:rPr dirty="0"/>
              <a:t> </a:t>
            </a:r>
            <a:r>
              <a:rPr dirty="0" err="1"/>
              <a:t>evalúa</a:t>
            </a:r>
            <a:r>
              <a:rPr dirty="0"/>
              <a:t> la </a:t>
            </a:r>
            <a:r>
              <a:rPr dirty="0" err="1"/>
              <a:t>respuesta</a:t>
            </a:r>
            <a:r>
              <a:rPr dirty="0"/>
              <a:t> para </a:t>
            </a:r>
            <a:r>
              <a:rPr dirty="0" err="1"/>
              <a:t>determinar</a:t>
            </a:r>
            <a:r>
              <a:rPr dirty="0"/>
              <a:t> la </a:t>
            </a:r>
            <a:r>
              <a:rPr dirty="0" err="1"/>
              <a:t>necesidad</a:t>
            </a:r>
            <a:r>
              <a:rPr dirty="0"/>
              <a:t> de la </a:t>
            </a:r>
            <a:r>
              <a:rPr dirty="0" err="1"/>
              <a:t>ventilación</a:t>
            </a:r>
            <a:r>
              <a:rPr dirty="0"/>
              <a:t> </a:t>
            </a:r>
            <a:r>
              <a:rPr lang="es-ES" dirty="0"/>
              <a:t>a</a:t>
            </a:r>
            <a:r>
              <a:rPr dirty="0"/>
              <a:t> </a:t>
            </a:r>
            <a:r>
              <a:rPr dirty="0" err="1"/>
              <a:t>presión</a:t>
            </a:r>
            <a:r>
              <a:rPr dirty="0"/>
              <a:t> </a:t>
            </a:r>
            <a:r>
              <a:rPr dirty="0" err="1"/>
              <a:t>positiva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62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72E3E1-BB1D-E44E-B24D-BD5275FC5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7256"/>
            <a:ext cx="13004800" cy="9086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BEE65-6356-014B-AAFD-605965F61B3B}"/>
              </a:ext>
            </a:extLst>
          </p:cNvPr>
          <p:cNvSpPr txBox="1"/>
          <p:nvPr/>
        </p:nvSpPr>
        <p:spPr>
          <a:xfrm>
            <a:off x="178233" y="2366236"/>
            <a:ext cx="12681040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https://</a:t>
            </a:r>
            <a:r>
              <a:rPr lang="en-US" sz="3200" b="1" dirty="0" err="1">
                <a:solidFill>
                  <a:schemeClr val="bg1"/>
                </a:solidFill>
              </a:rPr>
              <a:t>www.hbint.org</a:t>
            </a:r>
            <a:r>
              <a:rPr lang="en-US" sz="3200" b="1" dirty="0">
                <a:solidFill>
                  <a:schemeClr val="bg1"/>
                </a:solidFill>
              </a:rPr>
              <a:t>/</a:t>
            </a:r>
            <a:r>
              <a:rPr lang="en-US" sz="3200" b="1" dirty="0" err="1">
                <a:solidFill>
                  <a:schemeClr val="bg1"/>
                </a:solidFill>
              </a:rPr>
              <a:t>programa</a:t>
            </a:r>
            <a:r>
              <a:rPr lang="en-US" sz="3200" b="1" dirty="0">
                <a:solidFill>
                  <a:schemeClr val="bg1"/>
                </a:solidFill>
              </a:rPr>
              <a:t>-de-</a:t>
            </a:r>
            <a:r>
              <a:rPr lang="en-US" sz="3200" b="1" dirty="0" err="1">
                <a:solidFill>
                  <a:schemeClr val="bg1"/>
                </a:solidFill>
              </a:rPr>
              <a:t>reanimacioacuten</a:t>
            </a:r>
            <a:r>
              <a:rPr lang="en-US" sz="3200" b="1" dirty="0">
                <a:solidFill>
                  <a:schemeClr val="bg1"/>
                </a:solidFill>
              </a:rPr>
              <a:t>-</a:t>
            </a:r>
            <a:r>
              <a:rPr lang="en-US" sz="3200" b="1" dirty="0" err="1">
                <a:solidFill>
                  <a:schemeClr val="bg1"/>
                </a:solidFill>
              </a:rPr>
              <a:t>neonatal.html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A80D0D-94BC-244C-8C56-947D3B1DF6E7}"/>
              </a:ext>
            </a:extLst>
          </p:cNvPr>
          <p:cNvCxnSpPr/>
          <p:nvPr/>
        </p:nvCxnSpPr>
        <p:spPr>
          <a:xfrm flipH="1">
            <a:off x="3947532" y="3143309"/>
            <a:ext cx="2319453" cy="1250271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59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/>
          </p:cNvSpPr>
          <p:nvPr>
            <p:ph type="ctrTitle"/>
          </p:nvPr>
        </p:nvSpPr>
        <p:spPr>
          <a:xfrm>
            <a:off x="1647902" y="3077736"/>
            <a:ext cx="9753600" cy="2917820"/>
          </a:xfrm>
          <a:prstGeom prst="rect">
            <a:avLst/>
          </a:prstGeom>
        </p:spPr>
        <p:txBody>
          <a:bodyPr/>
          <a:lstStyle>
            <a:lvl1pPr defTabSz="514094">
              <a:defRPr sz="6300"/>
            </a:lvl1pPr>
          </a:lstStyle>
          <a:p>
            <a:r>
              <a:rPr dirty="0" err="1"/>
              <a:t>Explique</a:t>
            </a:r>
            <a:r>
              <a:rPr dirty="0"/>
              <a:t> el </a:t>
            </a:r>
            <a:r>
              <a:rPr dirty="0" err="1"/>
              <a:t>método</a:t>
            </a:r>
            <a:r>
              <a:rPr dirty="0"/>
              <a:t> para </a:t>
            </a:r>
            <a:r>
              <a:rPr dirty="0" err="1"/>
              <a:t>determinar</a:t>
            </a:r>
            <a:r>
              <a:rPr dirty="0"/>
              <a:t> la </a:t>
            </a:r>
            <a:r>
              <a:rPr dirty="0" err="1"/>
              <a:t>frecuencia</a:t>
            </a:r>
            <a:r>
              <a:rPr dirty="0"/>
              <a:t> </a:t>
            </a:r>
            <a:r>
              <a:rPr dirty="0" err="1"/>
              <a:t>cardíaca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813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379729">
              <a:defRPr sz="5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¡¡¡La </a:t>
            </a:r>
            <a:r>
              <a:rPr dirty="0" err="1"/>
              <a:t>ventilación</a:t>
            </a:r>
            <a:r>
              <a:rPr dirty="0"/>
              <a:t> de los </a:t>
            </a:r>
            <a:r>
              <a:rPr dirty="0" err="1"/>
              <a:t>pulmones</a:t>
            </a:r>
            <a:r>
              <a:rPr dirty="0"/>
              <a:t> del </a:t>
            </a:r>
            <a:r>
              <a:rPr dirty="0" err="1"/>
              <a:t>bebé</a:t>
            </a:r>
            <a:r>
              <a:rPr dirty="0"/>
              <a:t> </a:t>
            </a:r>
            <a:r>
              <a:rPr dirty="0" err="1"/>
              <a:t>es</a:t>
            </a:r>
            <a:r>
              <a:rPr dirty="0"/>
              <a:t> la </a:t>
            </a:r>
            <a:r>
              <a:rPr dirty="0" err="1"/>
              <a:t>medida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importante</a:t>
            </a:r>
            <a:r>
              <a:rPr dirty="0"/>
              <a:t> y </a:t>
            </a:r>
            <a:r>
              <a:rPr dirty="0" err="1"/>
              <a:t>eficaz</a:t>
            </a:r>
            <a:r>
              <a:rPr dirty="0"/>
              <a:t> </a:t>
            </a:r>
            <a:r>
              <a:rPr dirty="0" err="1"/>
              <a:t>durante</a:t>
            </a:r>
            <a:r>
              <a:rPr dirty="0"/>
              <a:t> la </a:t>
            </a:r>
            <a:r>
              <a:rPr dirty="0" err="1"/>
              <a:t>reanimación</a:t>
            </a:r>
            <a:r>
              <a:rPr dirty="0"/>
              <a:t> neonatal!!!</a:t>
            </a:r>
          </a:p>
        </p:txBody>
      </p:sp>
    </p:spTree>
    <p:extLst>
      <p:ext uri="{BB962C8B-B14F-4D97-AF65-F5344CB8AC3E}">
        <p14:creationId xmlns:p14="http://schemas.microsoft.com/office/powerpoint/2010/main" val="39246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41">
            <a:extLst>
              <a:ext uri="{FF2B5EF4-FFF2-40B4-BE49-F238E27FC236}">
                <a16:creationId xmlns:a16="http://schemas.microsoft.com/office/drawing/2014/main" id="{1B55C282-23A2-D143-9DEF-D771CFCCAA55}"/>
              </a:ext>
            </a:extLst>
          </p:cNvPr>
          <p:cNvSpPr txBox="1">
            <a:spLocks/>
          </p:cNvSpPr>
          <p:nvPr/>
        </p:nvSpPr>
        <p:spPr>
          <a:xfrm>
            <a:off x="1547988" y="3067032"/>
            <a:ext cx="9753600" cy="28286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+mj-ea"/>
                <a:cs typeface="+mj-cs"/>
              </a:defRPr>
            </a:lvl1pPr>
          </a:lstStyle>
          <a:p>
            <a:pPr defTabSz="514094">
              <a:defRPr sz="6300"/>
            </a:pPr>
            <a:r>
              <a:rPr lang="en-US" sz="6300" dirty="0"/>
              <a:t>¿</a:t>
            </a:r>
            <a:r>
              <a:rPr lang="en-US" sz="6300" dirty="0" err="1"/>
              <a:t>Cuáles</a:t>
            </a:r>
            <a:r>
              <a:rPr lang="en-US" sz="6300" dirty="0"/>
              <a:t> son las </a:t>
            </a:r>
            <a:r>
              <a:rPr lang="en-US" sz="6300" dirty="0" err="1"/>
              <a:t>indicaciones</a:t>
            </a:r>
            <a:r>
              <a:rPr lang="en-US" sz="6300" dirty="0"/>
              <a:t> para </a:t>
            </a:r>
            <a:r>
              <a:rPr lang="en-US" sz="6300" dirty="0" err="1"/>
              <a:t>usar</a:t>
            </a:r>
            <a:r>
              <a:rPr lang="en-US" sz="6300" dirty="0"/>
              <a:t> la </a:t>
            </a:r>
            <a:r>
              <a:rPr lang="en-US" sz="6300" dirty="0" err="1"/>
              <a:t>oximetría</a:t>
            </a:r>
            <a:r>
              <a:rPr lang="en-US" sz="6300" dirty="0"/>
              <a:t> de </a:t>
            </a:r>
            <a:r>
              <a:rPr lang="en-US" sz="6300" dirty="0" err="1"/>
              <a:t>pulso</a:t>
            </a:r>
            <a:r>
              <a:rPr lang="en-US" sz="63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634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ctrTitle"/>
          </p:nvPr>
        </p:nvSpPr>
        <p:spPr>
          <a:xfrm>
            <a:off x="1157249" y="2832409"/>
            <a:ext cx="9753600" cy="3140845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/>
          <a:lstStyle>
            <a:lvl1pPr defTabSz="379729">
              <a:defRPr sz="5200"/>
            </a:lvl1pPr>
          </a:lstStyle>
          <a:p>
            <a:r>
              <a:rPr dirty="0"/>
              <a:t>Para evitar la hipoxia y la hiperoxigenación, </a:t>
            </a:r>
            <a:r>
              <a:rPr b="1" dirty="0"/>
              <a:t>¿qué niveles de saturación de </a:t>
            </a:r>
            <a:r>
              <a:rPr lang="es-ES" b="1" dirty="0"/>
              <a:t>oxígeno de </a:t>
            </a:r>
            <a:r>
              <a:rPr b="1" dirty="0"/>
              <a:t>la hemoglobina son apropiados?</a:t>
            </a:r>
          </a:p>
        </p:txBody>
      </p:sp>
    </p:spTree>
    <p:extLst>
      <p:ext uri="{BB962C8B-B14F-4D97-AF65-F5344CB8AC3E}">
        <p14:creationId xmlns:p14="http://schemas.microsoft.com/office/powerpoint/2010/main" val="195793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7268613" cy="2067793"/>
          </a:xfrm>
        </p:spPr>
        <p:txBody>
          <a:bodyPr/>
          <a:lstStyle/>
          <a:p>
            <a:r>
              <a:rPr lang="es-ES_tradnl" b="1" dirty="0"/>
              <a:t>Saturación de  Oxígeno de la Hemoglobina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8374320"/>
              </p:ext>
            </p:extLst>
          </p:nvPr>
        </p:nvGraphicFramePr>
        <p:xfrm>
          <a:off x="3122340" y="2926079"/>
          <a:ext cx="8733685" cy="535350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91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2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7326">
                <a:tc gridSpan="2">
                  <a:txBody>
                    <a:bodyPr/>
                    <a:lstStyle/>
                    <a:p>
                      <a:pPr algn="ctr"/>
                      <a:r>
                        <a:rPr lang="es-ES_tradnl" sz="3600" dirty="0"/>
                        <a:t>SpO2 </a:t>
                      </a:r>
                      <a:r>
                        <a:rPr lang="es-ES_tradnl" sz="3600" dirty="0" err="1"/>
                        <a:t>preductal</a:t>
                      </a:r>
                      <a:r>
                        <a:rPr lang="es-ES_tradnl" sz="3600" dirty="0"/>
                        <a:t> </a:t>
                      </a:r>
                      <a:r>
                        <a:rPr lang="es-ES_tradnl" sz="3600" dirty="0" err="1"/>
                        <a:t>objectivo</a:t>
                      </a:r>
                      <a:r>
                        <a:rPr lang="es-ES_tradnl" sz="3600" dirty="0"/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26">
                <a:tc>
                  <a:txBody>
                    <a:bodyPr/>
                    <a:lstStyle/>
                    <a:p>
                      <a:pPr algn="ctr"/>
                      <a:r>
                        <a:rPr lang="es-ES_tradnl" sz="3600" dirty="0"/>
                        <a:t>1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3600" dirty="0"/>
                        <a:t>60%-</a:t>
                      </a:r>
                      <a:r>
                        <a:rPr lang="es-ES_tradnl" sz="3600" baseline="0" dirty="0"/>
                        <a:t> 65%</a:t>
                      </a:r>
                      <a:endParaRPr lang="es-ES_tradnl" sz="3600" dirty="0"/>
                    </a:p>
                  </a:txBody>
                  <a:tcPr>
                    <a:lnT w="15875" cap="flat" cmpd="sng" algn="ctr">
                      <a:noFill/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9552">
                <a:tc>
                  <a:txBody>
                    <a:bodyPr/>
                    <a:lstStyle/>
                    <a:p>
                      <a:pPr algn="ctr"/>
                      <a:r>
                        <a:rPr lang="es-ES_tradnl" sz="3600" dirty="0"/>
                        <a:t>2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3600" dirty="0"/>
                        <a:t>65%-70%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7326">
                <a:tc>
                  <a:txBody>
                    <a:bodyPr/>
                    <a:lstStyle/>
                    <a:p>
                      <a:pPr algn="ctr"/>
                      <a:r>
                        <a:rPr lang="es-ES_tradnl" sz="3600" dirty="0"/>
                        <a:t>3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3600" dirty="0"/>
                        <a:t>70%- 75%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7326">
                <a:tc>
                  <a:txBody>
                    <a:bodyPr/>
                    <a:lstStyle/>
                    <a:p>
                      <a:pPr algn="ctr"/>
                      <a:r>
                        <a:rPr lang="es-ES_tradnl" sz="3600" dirty="0"/>
                        <a:t>4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3600" dirty="0"/>
                        <a:t>75%- 80%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7326">
                <a:tc>
                  <a:txBody>
                    <a:bodyPr/>
                    <a:lstStyle/>
                    <a:p>
                      <a:pPr algn="ctr"/>
                      <a:r>
                        <a:rPr lang="es-ES_tradnl" sz="3600" dirty="0"/>
                        <a:t>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3600" dirty="0"/>
                        <a:t>80%- 85%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7326">
                <a:tc>
                  <a:txBody>
                    <a:bodyPr/>
                    <a:lstStyle/>
                    <a:p>
                      <a:pPr algn="ctr"/>
                      <a:r>
                        <a:rPr lang="es-ES_tradnl" sz="3600" dirty="0"/>
                        <a:t>10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3600" dirty="0"/>
                        <a:t>85%- 95%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1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ctrTitle"/>
          </p:nvPr>
        </p:nvSpPr>
        <p:spPr>
          <a:xfrm>
            <a:off x="6064136" y="3380890"/>
            <a:ext cx="6260908" cy="498252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14094">
              <a:defRPr sz="6300"/>
            </a:lvl1pPr>
          </a:lstStyle>
          <a:p>
            <a:r>
              <a:rPr sz="5400" dirty="0"/>
              <a:t>¿</a:t>
            </a:r>
            <a:r>
              <a:rPr lang="en-US" sz="5400" dirty="0"/>
              <a:t>Qué es el oxígeno suplementario?</a:t>
            </a:r>
            <a:br>
              <a:rPr lang="en-US" sz="5400" dirty="0"/>
            </a:br>
            <a:br>
              <a:rPr lang="en-US" sz="5400" dirty="0"/>
            </a:br>
            <a:r>
              <a:rPr sz="5400" dirty="0"/>
              <a:t>Cuándo se indica </a:t>
            </a:r>
            <a:br>
              <a:rPr lang="en-US" sz="5400" dirty="0"/>
            </a:br>
            <a:r>
              <a:rPr sz="5400" dirty="0"/>
              <a:t>el oxígeno suplementario y cómo se administra?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21CFA-8348-3F4C-AC9C-17D4365CA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59316"/>
            <a:ext cx="6064136" cy="695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9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8">
            <a:extLst>
              <a:ext uri="{FF2B5EF4-FFF2-40B4-BE49-F238E27FC236}">
                <a16:creationId xmlns:a16="http://schemas.microsoft.com/office/drawing/2014/main" id="{3390F435-5379-1143-9B1F-1A721FFA2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1844" y="2248532"/>
            <a:ext cx="9753600" cy="447899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>
            <a:normAutofit fontScale="90000"/>
          </a:bodyPr>
          <a:lstStyle>
            <a:lvl1pPr defTabSz="379729">
              <a:defRPr sz="5200"/>
            </a:lvl1pPr>
          </a:lstStyle>
          <a:p>
            <a:r>
              <a:rPr dirty="0"/>
              <a:t>¿Qué debe hacer si el bebé respira y la frecuencia cardíaca es de al menos 100 </a:t>
            </a:r>
            <a:r>
              <a:rPr lang="en-US" dirty="0"/>
              <a:t>L/pm</a:t>
            </a:r>
            <a:r>
              <a:rPr dirty="0"/>
              <a:t>, pero el bebé se ve continuamente cianótico</a:t>
            </a:r>
            <a:r>
              <a:rPr lang="en-US" dirty="0"/>
              <a:t>, y NO Tiene la Oximetría de Pulso</a:t>
            </a:r>
            <a:r>
              <a:rPr dirty="0"/>
              <a:t>?</a:t>
            </a:r>
            <a:br>
              <a:rPr lang="en-US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217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ctrTitle"/>
          </p:nvPr>
        </p:nvSpPr>
        <p:spPr>
          <a:xfrm>
            <a:off x="950976" y="5642358"/>
            <a:ext cx="11356848" cy="3395698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97940">
              <a:defRPr sz="3600"/>
            </a:pPr>
            <a:r>
              <a:rPr sz="4400" dirty="0" err="1">
                <a:solidFill>
                  <a:schemeClr val="tx1"/>
                </a:solidFill>
              </a:rPr>
              <a:t>Nace</a:t>
            </a:r>
            <a:r>
              <a:rPr sz="4400" dirty="0">
                <a:solidFill>
                  <a:schemeClr val="tx1"/>
                </a:solidFill>
              </a:rPr>
              <a:t> un </a:t>
            </a:r>
            <a:r>
              <a:rPr sz="4400" dirty="0" err="1">
                <a:solidFill>
                  <a:schemeClr val="tx1"/>
                </a:solidFill>
              </a:rPr>
              <a:t>bebé</a:t>
            </a:r>
            <a:r>
              <a:rPr sz="4400" dirty="0">
                <a:solidFill>
                  <a:schemeClr val="tx1"/>
                </a:solidFill>
              </a:rPr>
              <a:t> </a:t>
            </a:r>
            <a:r>
              <a:rPr sz="4400" dirty="0" err="1">
                <a:solidFill>
                  <a:schemeClr val="tx1"/>
                </a:solidFill>
              </a:rPr>
              <a:t>vigoroso</a:t>
            </a:r>
            <a:r>
              <a:rPr sz="4400" dirty="0">
                <a:solidFill>
                  <a:schemeClr val="tx1"/>
                </a:solidFill>
              </a:rPr>
              <a:t> (</a:t>
            </a:r>
            <a:r>
              <a:rPr sz="4400" dirty="0" err="1">
                <a:solidFill>
                  <a:schemeClr val="tx1"/>
                </a:solidFill>
              </a:rPr>
              <a:t>llantos</a:t>
            </a:r>
            <a:r>
              <a:rPr sz="4400" dirty="0">
                <a:solidFill>
                  <a:schemeClr val="tx1"/>
                </a:solidFill>
              </a:rPr>
              <a:t> y </a:t>
            </a:r>
            <a:r>
              <a:rPr sz="4400" dirty="0" err="1">
                <a:solidFill>
                  <a:schemeClr val="tx1"/>
                </a:solidFill>
              </a:rPr>
              <a:t>buen</a:t>
            </a:r>
            <a:r>
              <a:rPr sz="4400" dirty="0">
                <a:solidFill>
                  <a:schemeClr val="tx1"/>
                </a:solidFill>
              </a:rPr>
              <a:t> </a:t>
            </a:r>
            <a:r>
              <a:rPr sz="4400" dirty="0" err="1">
                <a:solidFill>
                  <a:schemeClr val="tx1"/>
                </a:solidFill>
              </a:rPr>
              <a:t>tono</a:t>
            </a:r>
            <a:r>
              <a:rPr sz="4400" dirty="0">
                <a:solidFill>
                  <a:schemeClr val="tx1"/>
                </a:solidFill>
              </a:rPr>
              <a:t>) </a:t>
            </a:r>
            <a:r>
              <a:rPr sz="4400" dirty="0" err="1">
                <a:solidFill>
                  <a:schemeClr val="tx1"/>
                </a:solidFill>
              </a:rPr>
              <a:t>pero</a:t>
            </a:r>
            <a:r>
              <a:rPr sz="4400" dirty="0">
                <a:solidFill>
                  <a:schemeClr val="tx1"/>
                </a:solidFill>
              </a:rPr>
              <a:t> el </a:t>
            </a:r>
            <a:r>
              <a:rPr sz="4400" dirty="0" err="1">
                <a:solidFill>
                  <a:schemeClr val="tx1"/>
                </a:solidFill>
              </a:rPr>
              <a:t>líquido</a:t>
            </a:r>
            <a:r>
              <a:rPr sz="4400" dirty="0">
                <a:solidFill>
                  <a:schemeClr val="tx1"/>
                </a:solidFill>
              </a:rPr>
              <a:t> </a:t>
            </a:r>
            <a:r>
              <a:rPr sz="4400" dirty="0" err="1">
                <a:solidFill>
                  <a:schemeClr val="tx1"/>
                </a:solidFill>
              </a:rPr>
              <a:t>amniótico</a:t>
            </a:r>
            <a:r>
              <a:rPr sz="4400" dirty="0">
                <a:solidFill>
                  <a:schemeClr val="tx1"/>
                </a:solidFill>
              </a:rPr>
              <a:t> </a:t>
            </a:r>
            <a:r>
              <a:rPr sz="4400" dirty="0" err="1">
                <a:solidFill>
                  <a:schemeClr val="tx1"/>
                </a:solidFill>
              </a:rPr>
              <a:t>está</a:t>
            </a:r>
            <a:r>
              <a:rPr sz="4400" dirty="0">
                <a:solidFill>
                  <a:schemeClr val="tx1"/>
                </a:solidFill>
              </a:rPr>
              <a:t> </a:t>
            </a:r>
            <a:r>
              <a:rPr sz="4400" dirty="0" err="1">
                <a:solidFill>
                  <a:schemeClr val="tx1"/>
                </a:solidFill>
              </a:rPr>
              <a:t>teñido</a:t>
            </a:r>
            <a:r>
              <a:rPr sz="4400" dirty="0">
                <a:solidFill>
                  <a:schemeClr val="tx1"/>
                </a:solidFill>
              </a:rPr>
              <a:t> con </a:t>
            </a:r>
            <a:r>
              <a:rPr sz="4400" dirty="0" err="1">
                <a:solidFill>
                  <a:schemeClr val="tx1"/>
                </a:solidFill>
              </a:rPr>
              <a:t>meconio</a:t>
            </a:r>
            <a:r>
              <a:rPr sz="4400" dirty="0"/>
              <a:t>.</a:t>
            </a:r>
          </a:p>
          <a:p>
            <a:pPr defTabSz="297940">
              <a:defRPr sz="3600"/>
            </a:pPr>
            <a:endParaRPr sz="1800" dirty="0"/>
          </a:p>
          <a:p>
            <a:pPr defTabSz="297940">
              <a:defRPr sz="3600"/>
            </a:pPr>
            <a:r>
              <a:rPr sz="4400" b="1" dirty="0"/>
              <a:t>¿</a:t>
            </a:r>
            <a:r>
              <a:rPr sz="4400" b="1" dirty="0" err="1"/>
              <a:t>Qué</a:t>
            </a:r>
            <a:r>
              <a:rPr sz="4400" b="1" dirty="0"/>
              <a:t> </a:t>
            </a:r>
            <a:r>
              <a:rPr sz="4400" b="1" dirty="0" err="1"/>
              <a:t>debe</a:t>
            </a:r>
            <a:r>
              <a:rPr sz="4400" b="1" dirty="0"/>
              <a:t> </a:t>
            </a:r>
            <a:r>
              <a:rPr sz="4400" b="1" dirty="0" err="1"/>
              <a:t>hacer</a:t>
            </a:r>
            <a:r>
              <a:rPr sz="4400" b="1" dirty="0"/>
              <a:t> </a:t>
            </a:r>
            <a:r>
              <a:rPr sz="4400" b="1" dirty="0" err="1"/>
              <a:t>inmediatamente</a:t>
            </a:r>
            <a:r>
              <a:rPr sz="4400" b="1" dirty="0"/>
              <a:t>?</a:t>
            </a:r>
          </a:p>
          <a:p>
            <a:pPr defTabSz="297940">
              <a:defRPr sz="3600"/>
            </a:pPr>
            <a:r>
              <a:rPr sz="4400" b="1" dirty="0"/>
              <a:t>¿Y </a:t>
            </a:r>
            <a:r>
              <a:rPr sz="4400" b="1" dirty="0" err="1"/>
              <a:t>después</a:t>
            </a:r>
            <a:r>
              <a:rPr sz="44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478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ctrTitle"/>
          </p:nvPr>
        </p:nvSpPr>
        <p:spPr>
          <a:xfrm>
            <a:off x="1714810" y="5616929"/>
            <a:ext cx="9753600" cy="2826352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defTabSz="233679">
              <a:defRPr sz="3200"/>
            </a:pPr>
            <a:r>
              <a:rPr sz="4000" dirty="0" err="1">
                <a:solidFill>
                  <a:schemeClr val="tx1"/>
                </a:solidFill>
              </a:rPr>
              <a:t>Nace</a:t>
            </a:r>
            <a:r>
              <a:rPr sz="4000" dirty="0">
                <a:solidFill>
                  <a:schemeClr val="tx1"/>
                </a:solidFill>
              </a:rPr>
              <a:t> un </a:t>
            </a:r>
            <a:r>
              <a:rPr sz="4000" dirty="0" err="1">
                <a:solidFill>
                  <a:schemeClr val="tx1"/>
                </a:solidFill>
              </a:rPr>
              <a:t>bebé</a:t>
            </a:r>
            <a:r>
              <a:rPr sz="4000" dirty="0">
                <a:solidFill>
                  <a:schemeClr val="tx1"/>
                </a:solidFill>
              </a:rPr>
              <a:t> no </a:t>
            </a:r>
            <a:r>
              <a:rPr sz="4000" dirty="0" err="1">
                <a:solidFill>
                  <a:schemeClr val="tx1"/>
                </a:solidFill>
              </a:rPr>
              <a:t>vigoroso</a:t>
            </a:r>
            <a:r>
              <a:rPr sz="4000" dirty="0">
                <a:solidFill>
                  <a:schemeClr val="tx1"/>
                </a:solidFill>
              </a:rPr>
              <a:t> y el </a:t>
            </a:r>
            <a:r>
              <a:rPr sz="4000" dirty="0" err="1">
                <a:solidFill>
                  <a:schemeClr val="tx1"/>
                </a:solidFill>
              </a:rPr>
              <a:t>líquido</a:t>
            </a:r>
            <a:r>
              <a:rPr sz="4000" dirty="0">
                <a:solidFill>
                  <a:schemeClr val="tx1"/>
                </a:solidFill>
              </a:rPr>
              <a:t> </a:t>
            </a:r>
            <a:r>
              <a:rPr sz="4000" dirty="0" err="1">
                <a:solidFill>
                  <a:schemeClr val="tx1"/>
                </a:solidFill>
              </a:rPr>
              <a:t>amniótico</a:t>
            </a:r>
            <a:r>
              <a:rPr sz="4000" dirty="0">
                <a:solidFill>
                  <a:schemeClr val="tx1"/>
                </a:solidFill>
              </a:rPr>
              <a:t> </a:t>
            </a:r>
            <a:r>
              <a:rPr sz="4000" dirty="0" err="1">
                <a:solidFill>
                  <a:schemeClr val="tx1"/>
                </a:solidFill>
              </a:rPr>
              <a:t>está</a:t>
            </a:r>
            <a:r>
              <a:rPr sz="4000" dirty="0">
                <a:solidFill>
                  <a:schemeClr val="tx1"/>
                </a:solidFill>
              </a:rPr>
              <a:t> </a:t>
            </a:r>
            <a:r>
              <a:rPr sz="4000" dirty="0" err="1">
                <a:solidFill>
                  <a:schemeClr val="tx1"/>
                </a:solidFill>
              </a:rPr>
              <a:t>teñido</a:t>
            </a:r>
            <a:r>
              <a:rPr sz="4000" dirty="0">
                <a:solidFill>
                  <a:schemeClr val="tx1"/>
                </a:solidFill>
              </a:rPr>
              <a:t> con </a:t>
            </a:r>
            <a:r>
              <a:rPr sz="4000" dirty="0" err="1">
                <a:solidFill>
                  <a:schemeClr val="tx1"/>
                </a:solidFill>
              </a:rPr>
              <a:t>meconio</a:t>
            </a:r>
            <a:r>
              <a:rPr sz="4000" dirty="0">
                <a:solidFill>
                  <a:schemeClr val="tx1"/>
                </a:solidFill>
              </a:rPr>
              <a:t>.</a:t>
            </a:r>
          </a:p>
          <a:p>
            <a:pPr defTabSz="233679">
              <a:defRPr sz="3200"/>
            </a:pPr>
            <a:endParaRPr sz="2000" dirty="0"/>
          </a:p>
          <a:p>
            <a:pPr defTabSz="233679">
              <a:defRPr sz="3200"/>
            </a:pPr>
            <a:r>
              <a:rPr sz="4000" b="1" dirty="0"/>
              <a:t>¿</a:t>
            </a:r>
            <a:r>
              <a:rPr sz="4000" b="1" dirty="0" err="1"/>
              <a:t>Qué</a:t>
            </a:r>
            <a:r>
              <a:rPr sz="4000" b="1" dirty="0"/>
              <a:t> </a:t>
            </a:r>
            <a:r>
              <a:rPr sz="4000" b="1" dirty="0" err="1"/>
              <a:t>debe</a:t>
            </a:r>
            <a:r>
              <a:rPr sz="4000" b="1" dirty="0"/>
              <a:t> </a:t>
            </a:r>
            <a:r>
              <a:rPr sz="4000" b="1" dirty="0" err="1"/>
              <a:t>hacer</a:t>
            </a:r>
            <a:r>
              <a:rPr sz="4000" b="1" dirty="0"/>
              <a:t> </a:t>
            </a:r>
            <a:r>
              <a:rPr sz="4000" b="1" dirty="0" err="1"/>
              <a:t>inmediatamente</a:t>
            </a:r>
            <a:r>
              <a:rPr sz="4000" b="1" dirty="0"/>
              <a:t>?</a:t>
            </a:r>
          </a:p>
          <a:p>
            <a:pPr defTabSz="233679">
              <a:defRPr sz="3200"/>
            </a:pPr>
            <a:r>
              <a:rPr sz="4000" b="1" dirty="0"/>
              <a:t>¿Y </a:t>
            </a:r>
            <a:r>
              <a:rPr sz="4000" b="1" dirty="0" err="1"/>
              <a:t>después</a:t>
            </a:r>
            <a:r>
              <a:rPr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08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ctrTitle"/>
          </p:nvPr>
        </p:nvSpPr>
        <p:spPr>
          <a:xfrm>
            <a:off x="1689409" y="5849477"/>
            <a:ext cx="9753600" cy="305889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/>
          <a:lstStyle>
            <a:lvl1pPr defTabSz="379729">
              <a:defRPr sz="5200"/>
            </a:lvl1pPr>
          </a:lstStyle>
          <a:p>
            <a:r>
              <a:rPr dirty="0"/>
              <a:t>¿Se </a:t>
            </a:r>
            <a:r>
              <a:rPr dirty="0" err="1"/>
              <a:t>recomienda</a:t>
            </a:r>
            <a:r>
              <a:rPr dirty="0"/>
              <a:t> el </a:t>
            </a:r>
            <a:r>
              <a:rPr dirty="0" err="1"/>
              <a:t>lavado</a:t>
            </a:r>
            <a:r>
              <a:rPr dirty="0"/>
              <a:t> </a:t>
            </a:r>
            <a:r>
              <a:rPr dirty="0" err="1"/>
              <a:t>gástrico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la </a:t>
            </a:r>
            <a:r>
              <a:rPr dirty="0" err="1"/>
              <a:t>sala</a:t>
            </a:r>
            <a:r>
              <a:rPr dirty="0"/>
              <a:t> de </a:t>
            </a:r>
            <a:r>
              <a:rPr dirty="0" err="1"/>
              <a:t>partos</a:t>
            </a:r>
            <a:r>
              <a:rPr dirty="0"/>
              <a:t> o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parte</a:t>
            </a:r>
            <a:r>
              <a:rPr dirty="0"/>
              <a:t> de la </a:t>
            </a:r>
            <a:r>
              <a:rPr dirty="0" err="1"/>
              <a:t>reanimación</a:t>
            </a:r>
            <a:r>
              <a:rPr dirty="0"/>
              <a:t> neonatal?</a:t>
            </a:r>
          </a:p>
        </p:txBody>
      </p:sp>
    </p:spTree>
    <p:extLst>
      <p:ext uri="{BB962C8B-B14F-4D97-AF65-F5344CB8AC3E}">
        <p14:creationId xmlns:p14="http://schemas.microsoft.com/office/powerpoint/2010/main" val="77644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C935DB-B559-7340-86A3-0ADD0C86BF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1836"/>
            <a:ext cx="13004800" cy="60499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1BB58E-4342-3043-9A85-344B9C9EEF08}"/>
              </a:ext>
            </a:extLst>
          </p:cNvPr>
          <p:cNvSpPr/>
          <p:nvPr/>
        </p:nvSpPr>
        <p:spPr>
          <a:xfrm>
            <a:off x="3251200" y="8075184"/>
            <a:ext cx="65024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hlinkClick r:id="rId4"/>
              </a:rPr>
              <a:t>https://www.hbint.org/materiales-de-programe.html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06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/>
          </p:cNvSpPr>
          <p:nvPr>
            <p:ph type="ctrTitle"/>
          </p:nvPr>
        </p:nvSpPr>
        <p:spPr>
          <a:xfrm>
            <a:off x="1737112" y="5864806"/>
            <a:ext cx="9753600" cy="3126794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/>
          <a:lstStyle>
            <a:lvl1pPr defTabSz="514094">
              <a:defRPr sz="6300"/>
            </a:lvl1pPr>
          </a:lstStyle>
          <a:p>
            <a:r>
              <a:rPr b="1" dirty="0"/>
              <a:t>Practique </a:t>
            </a:r>
            <a:r>
              <a:rPr b="1" dirty="0" err="1"/>
              <a:t>varios</a:t>
            </a:r>
            <a:r>
              <a:rPr b="1" dirty="0"/>
              <a:t> </a:t>
            </a:r>
            <a:r>
              <a:rPr b="1" dirty="0" err="1"/>
              <a:t>escenarios</a:t>
            </a:r>
            <a:r>
              <a:rPr b="1" dirty="0"/>
              <a:t> </a:t>
            </a:r>
            <a:r>
              <a:rPr dirty="0" err="1"/>
              <a:t>clínicos</a:t>
            </a:r>
            <a:r>
              <a:rPr dirty="0"/>
              <a:t> y </a:t>
            </a:r>
            <a:r>
              <a:rPr dirty="0" err="1"/>
              <a:t>discútalos</a:t>
            </a:r>
            <a:r>
              <a:rPr dirty="0"/>
              <a:t> </a:t>
            </a:r>
            <a:r>
              <a:rPr dirty="0" err="1"/>
              <a:t>en</a:t>
            </a:r>
            <a:r>
              <a:rPr lang="es-ES" dirty="0"/>
              <a:t> el</a:t>
            </a:r>
            <a:r>
              <a:rPr dirty="0"/>
              <a:t> </a:t>
            </a:r>
            <a:r>
              <a:rPr dirty="0" err="1"/>
              <a:t>grupo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71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7F717C-9E29-6047-A311-28622896D54B}"/>
              </a:ext>
            </a:extLst>
          </p:cNvPr>
          <p:cNvSpPr txBox="1"/>
          <p:nvPr/>
        </p:nvSpPr>
        <p:spPr>
          <a:xfrm>
            <a:off x="1927734" y="4470400"/>
            <a:ext cx="10165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¿</a:t>
            </a:r>
            <a:r>
              <a:rPr lang="en-US" b="1" dirty="0" err="1">
                <a:solidFill>
                  <a:schemeClr val="bg1"/>
                </a:solidFill>
              </a:rPr>
              <a:t>Conoces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algunas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chistes</a:t>
            </a:r>
            <a:r>
              <a:rPr lang="en-US" b="1" dirty="0">
                <a:solidFill>
                  <a:schemeClr val="bg1"/>
                </a:solidFill>
              </a:rPr>
              <a:t>? ¿</a:t>
            </a:r>
            <a:r>
              <a:rPr lang="en-US" b="1" dirty="0" err="1">
                <a:solidFill>
                  <a:schemeClr val="bg1"/>
                </a:solidFill>
              </a:rPr>
              <a:t>Chistes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colorados</a:t>
            </a:r>
            <a:r>
              <a:rPr lang="en-US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764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ctrTitle"/>
          </p:nvPr>
        </p:nvSpPr>
        <p:spPr>
          <a:xfrm>
            <a:off x="1670204" y="2449354"/>
            <a:ext cx="9753600" cy="3395698"/>
          </a:xfrm>
          <a:prstGeom prst="rect">
            <a:avLst/>
          </a:prstGeom>
        </p:spPr>
        <p:txBody>
          <a:bodyPr/>
          <a:lstStyle/>
          <a:p>
            <a:pPr defTabSz="455674">
              <a:defRPr sz="5500"/>
            </a:pPr>
            <a:r>
              <a:rPr sz="7200" b="1" dirty="0" err="1"/>
              <a:t>Lección</a:t>
            </a:r>
            <a:r>
              <a:rPr sz="7200" b="1" dirty="0"/>
              <a:t> 4</a:t>
            </a:r>
          </a:p>
          <a:p>
            <a:pPr defTabSz="455674">
              <a:defRPr sz="5500"/>
            </a:pPr>
            <a:endParaRPr dirty="0"/>
          </a:p>
          <a:p>
            <a:pPr defTabSz="455674">
              <a:defRPr sz="5500"/>
            </a:pPr>
            <a:r>
              <a:rPr dirty="0" err="1"/>
              <a:t>Ventilación</a:t>
            </a:r>
            <a:r>
              <a:rPr dirty="0"/>
              <a:t> a </a:t>
            </a:r>
            <a:r>
              <a:rPr dirty="0" err="1"/>
              <a:t>Presión</a:t>
            </a:r>
            <a:r>
              <a:rPr dirty="0"/>
              <a:t> </a:t>
            </a:r>
            <a:r>
              <a:rPr dirty="0" err="1"/>
              <a:t>Positiva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989" y="597694"/>
            <a:ext cx="5184319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16" y="391954"/>
            <a:ext cx="3962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1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/>
          </p:cNvSpPr>
          <p:nvPr>
            <p:ph type="ctrTitle"/>
          </p:nvPr>
        </p:nvSpPr>
        <p:spPr>
          <a:xfrm>
            <a:off x="1670205" y="6511344"/>
            <a:ext cx="9753600" cy="3023123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normAutofit/>
          </a:bodyPr>
          <a:lstStyle/>
          <a:p>
            <a:pPr defTabSz="379729">
              <a:defRPr sz="5200"/>
            </a:pPr>
            <a:r>
              <a:rPr dirty="0"/>
              <a:t>El </a:t>
            </a:r>
            <a:r>
              <a:rPr dirty="0" err="1"/>
              <a:t>único</a:t>
            </a:r>
            <a:r>
              <a:rPr dirty="0"/>
              <a:t> </a:t>
            </a:r>
            <a:r>
              <a:rPr dirty="0" err="1"/>
              <a:t>paso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importante</a:t>
            </a:r>
            <a:r>
              <a:rPr dirty="0"/>
              <a:t> y </a:t>
            </a:r>
            <a:r>
              <a:rPr dirty="0" err="1"/>
              <a:t>eficaz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la RCP Neonatal </a:t>
            </a:r>
            <a:r>
              <a:rPr dirty="0" err="1"/>
              <a:t>es</a:t>
            </a:r>
            <a:r>
              <a:rPr lang="mr-IN" dirty="0"/>
              <a:t>…</a:t>
            </a:r>
            <a:r>
              <a:rPr lang="en-US" dirty="0"/>
              <a:t> L</a:t>
            </a:r>
            <a:r>
              <a:rPr dirty="0"/>
              <a:t>a </a:t>
            </a:r>
            <a:r>
              <a:rPr dirty="0" err="1"/>
              <a:t>ventilación</a:t>
            </a:r>
            <a:r>
              <a:rPr dirty="0"/>
              <a:t> de los </a:t>
            </a:r>
            <a:r>
              <a:rPr dirty="0" err="1"/>
              <a:t>pulmones</a:t>
            </a:r>
            <a:r>
              <a:rPr dirty="0"/>
              <a:t> del </a:t>
            </a:r>
            <a:r>
              <a:rPr dirty="0" err="1"/>
              <a:t>recién</a:t>
            </a:r>
            <a:r>
              <a:rPr dirty="0"/>
              <a:t> </a:t>
            </a:r>
            <a:r>
              <a:rPr dirty="0" err="1"/>
              <a:t>nacido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631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/>
          </p:cNvSpPr>
          <p:nvPr>
            <p:ph type="ctrTitle"/>
          </p:nvPr>
        </p:nvSpPr>
        <p:spPr>
          <a:xfrm>
            <a:off x="3416667" y="4394208"/>
            <a:ext cx="6171466" cy="3398778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>
            <a:normAutofit fontScale="90000"/>
          </a:bodyPr>
          <a:lstStyle>
            <a:lvl1pPr defTabSz="414780">
              <a:defRPr sz="5600"/>
            </a:lvl1pPr>
          </a:lstStyle>
          <a:p>
            <a:r>
              <a:rPr dirty="0"/>
              <a:t>¿</a:t>
            </a:r>
            <a:r>
              <a:rPr dirty="0" err="1"/>
              <a:t>Cuáles</a:t>
            </a:r>
            <a:r>
              <a:rPr dirty="0"/>
              <a:t> son los </a:t>
            </a:r>
            <a:r>
              <a:rPr dirty="0" err="1"/>
              <a:t>dispositivos</a:t>
            </a:r>
            <a:r>
              <a:rPr dirty="0"/>
              <a:t> </a:t>
            </a:r>
            <a:r>
              <a:rPr dirty="0" err="1"/>
              <a:t>diferentes</a:t>
            </a:r>
            <a:r>
              <a:rPr dirty="0"/>
              <a:t> de la VPP, y </a:t>
            </a:r>
            <a:r>
              <a:rPr dirty="0" err="1"/>
              <a:t>en</a:t>
            </a:r>
            <a:r>
              <a:rPr dirty="0"/>
              <a:t> el Perú </a:t>
            </a:r>
            <a:r>
              <a:rPr dirty="0" err="1"/>
              <a:t>cuál</a:t>
            </a:r>
            <a:r>
              <a:rPr dirty="0"/>
              <a:t> </a:t>
            </a:r>
            <a:r>
              <a:rPr dirty="0" err="1"/>
              <a:t>es</a:t>
            </a:r>
            <a:r>
              <a:rPr dirty="0"/>
              <a:t> el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disponible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577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ctrTitle"/>
          </p:nvPr>
        </p:nvSpPr>
        <p:spPr>
          <a:xfrm>
            <a:off x="5196469" y="5298453"/>
            <a:ext cx="7030224" cy="3577917"/>
          </a:xfrm>
          <a:prstGeom prst="rect">
            <a:avLst/>
          </a:prstGeom>
        </p:spPr>
        <p:txBody>
          <a:bodyPr>
            <a:normAutofit/>
          </a:bodyPr>
          <a:lstStyle>
            <a:lvl1pPr defTabSz="461518">
              <a:defRPr sz="6300"/>
            </a:lvl1pPr>
          </a:lstStyle>
          <a:p>
            <a:r>
              <a:rPr dirty="0"/>
              <a:t>¿</a:t>
            </a:r>
            <a:r>
              <a:rPr dirty="0" err="1"/>
              <a:t>Cuáles</a:t>
            </a:r>
            <a:r>
              <a:rPr dirty="0"/>
              <a:t> son l</a:t>
            </a:r>
            <a:r>
              <a:rPr lang="en-US" dirty="0"/>
              <a:t>o</a:t>
            </a:r>
            <a:r>
              <a:rPr dirty="0"/>
              <a:t>s </a:t>
            </a:r>
            <a:r>
              <a:rPr dirty="0" err="1"/>
              <a:t>partes</a:t>
            </a:r>
            <a:r>
              <a:rPr dirty="0"/>
              <a:t> </a:t>
            </a:r>
            <a:r>
              <a:rPr dirty="0" err="1"/>
              <a:t>básic</a:t>
            </a:r>
            <a:r>
              <a:rPr lang="en-US" dirty="0" err="1"/>
              <a:t>o</a:t>
            </a:r>
            <a:r>
              <a:rPr dirty="0" err="1"/>
              <a:t>s</a:t>
            </a:r>
            <a:r>
              <a:rPr dirty="0"/>
              <a:t> de la </a:t>
            </a:r>
            <a:r>
              <a:rPr dirty="0" err="1"/>
              <a:t>bolsa</a:t>
            </a:r>
            <a:r>
              <a:rPr dirty="0"/>
              <a:t> </a:t>
            </a:r>
            <a:r>
              <a:rPr dirty="0" err="1"/>
              <a:t>autoinflable</a:t>
            </a:r>
            <a:r>
              <a:rPr dirty="0"/>
              <a:t> y </a:t>
            </a:r>
            <a:r>
              <a:rPr dirty="0" err="1"/>
              <a:t>sus</a:t>
            </a:r>
            <a:r>
              <a:rPr dirty="0"/>
              <a:t> </a:t>
            </a:r>
            <a:r>
              <a:rPr dirty="0" err="1"/>
              <a:t>funciones</a:t>
            </a:r>
            <a:r>
              <a:rPr dirty="0"/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28" y="895460"/>
            <a:ext cx="5531573" cy="553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2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3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/>
          </p:cNvSpPr>
          <p:nvPr>
            <p:ph type="ctrTitle"/>
          </p:nvPr>
        </p:nvSpPr>
        <p:spPr>
          <a:xfrm>
            <a:off x="1870927" y="6064136"/>
            <a:ext cx="9753600" cy="295157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defTabSz="379729">
              <a:defRPr sz="5200"/>
            </a:pPr>
            <a:r>
              <a:rPr dirty="0"/>
              <a:t>Antes del </a:t>
            </a:r>
            <a:r>
              <a:rPr dirty="0" err="1"/>
              <a:t>parto</a:t>
            </a:r>
            <a:r>
              <a:rPr dirty="0"/>
              <a:t>, ¿</a:t>
            </a:r>
            <a:r>
              <a:rPr dirty="0" err="1"/>
              <a:t>cómo</a:t>
            </a:r>
            <a:r>
              <a:rPr dirty="0"/>
              <a:t> </a:t>
            </a:r>
            <a:r>
              <a:rPr dirty="0" err="1"/>
              <a:t>debe</a:t>
            </a:r>
            <a:r>
              <a:rPr dirty="0"/>
              <a:t> </a:t>
            </a:r>
            <a:r>
              <a:rPr dirty="0" err="1"/>
              <a:t>probar</a:t>
            </a:r>
            <a:r>
              <a:rPr dirty="0"/>
              <a:t> la </a:t>
            </a:r>
            <a:r>
              <a:rPr dirty="0" err="1"/>
              <a:t>bolsa</a:t>
            </a:r>
            <a:r>
              <a:rPr dirty="0"/>
              <a:t> </a:t>
            </a:r>
            <a:r>
              <a:rPr dirty="0" err="1"/>
              <a:t>autoinflable</a:t>
            </a:r>
            <a:r>
              <a:rPr dirty="0"/>
              <a:t>?</a:t>
            </a:r>
          </a:p>
          <a:p>
            <a:pPr defTabSz="379729">
              <a:defRPr sz="5200"/>
            </a:pPr>
            <a:endParaRPr sz="2200" dirty="0"/>
          </a:p>
          <a:p>
            <a:pPr defTabSz="379729">
              <a:defRPr sz="5200"/>
            </a:pPr>
            <a:r>
              <a:rPr b="1" dirty="0"/>
              <a:t>Dem</a:t>
            </a:r>
            <a:r>
              <a:rPr lang="es-ES" b="1" dirty="0" err="1"/>
              <a:t>uéstrelo</a:t>
            </a:r>
            <a:r>
              <a:rPr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050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ctrTitle"/>
          </p:nvPr>
        </p:nvSpPr>
        <p:spPr>
          <a:xfrm>
            <a:off x="1676400" y="5652705"/>
            <a:ext cx="9753600" cy="3076789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/>
          <a:lstStyle/>
          <a:p>
            <a:pPr defTabSz="514094">
              <a:defRPr sz="6300"/>
            </a:pPr>
            <a:r>
              <a:rPr dirty="0"/>
              <a:t>¿</a:t>
            </a:r>
            <a:r>
              <a:rPr dirty="0" err="1"/>
              <a:t>Cuáles</a:t>
            </a:r>
            <a:r>
              <a:rPr dirty="0"/>
              <a:t> son l</a:t>
            </a:r>
            <a:r>
              <a:rPr lang="es-ES" dirty="0"/>
              <a:t>a</a:t>
            </a:r>
            <a:r>
              <a:rPr dirty="0"/>
              <a:t>s </a:t>
            </a:r>
            <a:r>
              <a:rPr dirty="0" err="1"/>
              <a:t>indicaciones</a:t>
            </a:r>
            <a:r>
              <a:rPr dirty="0"/>
              <a:t> para </a:t>
            </a:r>
            <a:r>
              <a:rPr dirty="0" err="1"/>
              <a:t>iniciar</a:t>
            </a:r>
            <a:r>
              <a:rPr dirty="0"/>
              <a:t> la VPP?</a:t>
            </a:r>
          </a:p>
        </p:txBody>
      </p:sp>
    </p:spTree>
    <p:extLst>
      <p:ext uri="{BB962C8B-B14F-4D97-AF65-F5344CB8AC3E}">
        <p14:creationId xmlns:p14="http://schemas.microsoft.com/office/powerpoint/2010/main" val="23499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6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/>
          </p:cNvSpPr>
          <p:nvPr>
            <p:ph type="ctrTitle"/>
          </p:nvPr>
        </p:nvSpPr>
        <p:spPr>
          <a:xfrm>
            <a:off x="1498600" y="2895599"/>
            <a:ext cx="9753600" cy="2909147"/>
          </a:xfrm>
          <a:prstGeom prst="rect">
            <a:avLst/>
          </a:prstGeom>
        </p:spPr>
        <p:txBody>
          <a:bodyPr/>
          <a:lstStyle>
            <a:lvl1pPr defTabSz="514094">
              <a:defRPr sz="6300"/>
            </a:lvl1pPr>
          </a:lstStyle>
          <a:p>
            <a:r>
              <a:rPr dirty="0"/>
              <a:t>¿</a:t>
            </a:r>
            <a:r>
              <a:rPr dirty="0" err="1"/>
              <a:t>Qué</a:t>
            </a:r>
            <a:r>
              <a:rPr dirty="0"/>
              <a:t> </a:t>
            </a:r>
            <a:r>
              <a:rPr dirty="0" err="1"/>
              <a:t>concentración</a:t>
            </a:r>
            <a:r>
              <a:rPr dirty="0"/>
              <a:t> de </a:t>
            </a:r>
            <a:r>
              <a:rPr dirty="0" err="1"/>
              <a:t>oxígeno</a:t>
            </a:r>
            <a:r>
              <a:rPr dirty="0"/>
              <a:t> </a:t>
            </a:r>
            <a:r>
              <a:rPr dirty="0" err="1"/>
              <a:t>debe</a:t>
            </a:r>
            <a:r>
              <a:rPr dirty="0"/>
              <a:t> </a:t>
            </a:r>
            <a:r>
              <a:rPr dirty="0" err="1"/>
              <a:t>utilizarse</a:t>
            </a:r>
            <a:r>
              <a:rPr dirty="0"/>
              <a:t> para </a:t>
            </a:r>
            <a:r>
              <a:rPr dirty="0" err="1"/>
              <a:t>comenzar</a:t>
            </a:r>
            <a:r>
              <a:rPr dirty="0"/>
              <a:t> la VPP?</a:t>
            </a:r>
          </a:p>
        </p:txBody>
      </p:sp>
    </p:spTree>
    <p:extLst>
      <p:ext uri="{BB962C8B-B14F-4D97-AF65-F5344CB8AC3E}">
        <p14:creationId xmlns:p14="http://schemas.microsoft.com/office/powerpoint/2010/main" val="41146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7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/>
          </p:cNvSpPr>
          <p:nvPr>
            <p:ph type="ctrTitle"/>
          </p:nvPr>
        </p:nvSpPr>
        <p:spPr>
          <a:xfrm>
            <a:off x="2159000" y="1342248"/>
            <a:ext cx="6908800" cy="409335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79729">
              <a:defRPr sz="5200"/>
            </a:pPr>
            <a:r>
              <a:rPr dirty="0"/>
              <a:t>¿</a:t>
            </a:r>
            <a:r>
              <a:rPr dirty="0" err="1"/>
              <a:t>Cómo</a:t>
            </a:r>
            <a:r>
              <a:rPr dirty="0"/>
              <a:t> se </a:t>
            </a:r>
            <a:r>
              <a:rPr lang="es-ES" dirty="0"/>
              <a:t>debe </a:t>
            </a:r>
            <a:r>
              <a:rPr dirty="0"/>
              <a:t>prepar</a:t>
            </a:r>
            <a:r>
              <a:rPr lang="en-US" dirty="0"/>
              <a:t>ar</a:t>
            </a:r>
            <a:r>
              <a:rPr dirty="0"/>
              <a:t> para comenzar una VPP?</a:t>
            </a:r>
          </a:p>
          <a:p>
            <a:pPr defTabSz="379729">
              <a:defRPr sz="5200"/>
            </a:pPr>
            <a:endParaRPr dirty="0"/>
          </a:p>
          <a:p>
            <a:pPr defTabSz="379729">
              <a:defRPr sz="5200"/>
            </a:pPr>
            <a:r>
              <a:rPr b="1" dirty="0"/>
              <a:t>¿</a:t>
            </a:r>
            <a:r>
              <a:rPr b="1" dirty="0" err="1"/>
              <a:t>Cuáles</a:t>
            </a:r>
            <a:r>
              <a:rPr b="1" dirty="0"/>
              <a:t> son los </a:t>
            </a:r>
            <a:r>
              <a:rPr b="1" dirty="0" err="1"/>
              <a:t>pasos</a:t>
            </a:r>
            <a:r>
              <a:rPr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9778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A1330-3C23-8645-8E91-CEB3A729F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1738"/>
            <a:ext cx="13004800" cy="911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8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7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/>
          </p:cNvSpPr>
          <p:nvPr>
            <p:ph type="ctrTitle"/>
          </p:nvPr>
        </p:nvSpPr>
        <p:spPr>
          <a:xfrm>
            <a:off x="1625600" y="5813700"/>
            <a:ext cx="9753600" cy="357766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/>
          <a:lstStyle>
            <a:lvl1pPr defTabSz="560830">
              <a:defRPr sz="7600"/>
            </a:lvl1pPr>
          </a:lstStyle>
          <a:p>
            <a:r>
              <a:rPr dirty="0"/>
              <a:t>¿</a:t>
            </a:r>
            <a:r>
              <a:rPr dirty="0" err="1"/>
              <a:t>Cómo</a:t>
            </a:r>
            <a:r>
              <a:rPr dirty="0"/>
              <a:t> </a:t>
            </a:r>
            <a:r>
              <a:rPr dirty="0" err="1"/>
              <a:t>coloca</a:t>
            </a:r>
            <a:r>
              <a:rPr dirty="0"/>
              <a:t> la </a:t>
            </a:r>
            <a:r>
              <a:rPr dirty="0" err="1"/>
              <a:t>máscara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la </a:t>
            </a:r>
            <a:r>
              <a:rPr dirty="0" err="1"/>
              <a:t>cara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038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ctrTitle"/>
          </p:nvPr>
        </p:nvSpPr>
        <p:spPr>
          <a:xfrm>
            <a:off x="863600" y="6245860"/>
            <a:ext cx="6070600" cy="2463799"/>
          </a:xfrm>
          <a:prstGeom prst="rect">
            <a:avLst/>
          </a:prstGeom>
        </p:spPr>
        <p:txBody>
          <a:bodyPr>
            <a:normAutofit/>
          </a:bodyPr>
          <a:lstStyle>
            <a:lvl1pPr defTabSz="426466">
              <a:defRPr sz="5800"/>
            </a:lvl1pPr>
          </a:lstStyle>
          <a:p>
            <a:r>
              <a:rPr sz="4000" dirty="0"/>
              <a:t>¿</a:t>
            </a:r>
            <a:r>
              <a:rPr sz="4000" b="1" dirty="0" err="1"/>
              <a:t>Qué</a:t>
            </a:r>
            <a:r>
              <a:rPr sz="4000" b="1" dirty="0"/>
              <a:t> </a:t>
            </a:r>
            <a:r>
              <a:rPr sz="4000" b="1" dirty="0" err="1"/>
              <a:t>frecuencia</a:t>
            </a:r>
            <a:r>
              <a:rPr sz="4000" b="1" dirty="0"/>
              <a:t> </a:t>
            </a:r>
            <a:r>
              <a:rPr sz="4000" dirty="0"/>
              <a:t>de </a:t>
            </a:r>
            <a:r>
              <a:rPr sz="4000" dirty="0" err="1"/>
              <a:t>ventilación</a:t>
            </a:r>
            <a:r>
              <a:rPr sz="4000" dirty="0"/>
              <a:t> </a:t>
            </a:r>
            <a:r>
              <a:rPr sz="4000" dirty="0" err="1"/>
              <a:t>debe</a:t>
            </a:r>
            <a:r>
              <a:rPr sz="4000" dirty="0"/>
              <a:t> </a:t>
            </a:r>
            <a:r>
              <a:rPr sz="4000" dirty="0" err="1"/>
              <a:t>usarse</a:t>
            </a:r>
            <a:r>
              <a:rPr sz="4000" dirty="0"/>
              <a:t> y </a:t>
            </a:r>
            <a:r>
              <a:rPr sz="4000" dirty="0" err="1"/>
              <a:t>cómo</a:t>
            </a:r>
            <a:r>
              <a:rPr sz="4000" dirty="0"/>
              <a:t> </a:t>
            </a:r>
            <a:r>
              <a:rPr sz="4000" dirty="0" err="1"/>
              <a:t>puede</a:t>
            </a:r>
            <a:r>
              <a:rPr sz="4000" dirty="0"/>
              <a:t> </a:t>
            </a:r>
            <a:r>
              <a:rPr sz="4000" dirty="0" err="1"/>
              <a:t>mantener</a:t>
            </a:r>
            <a:r>
              <a:rPr sz="4000" dirty="0"/>
              <a:t> un </a:t>
            </a:r>
            <a:r>
              <a:rPr sz="4000" dirty="0" err="1"/>
              <a:t>ritmo</a:t>
            </a:r>
            <a:r>
              <a:rPr sz="4000" dirty="0"/>
              <a:t> regular?</a:t>
            </a:r>
          </a:p>
        </p:txBody>
      </p:sp>
      <p:sp>
        <p:nvSpPr>
          <p:cNvPr id="293" name="Shape 293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7200" b="1" dirty="0"/>
              <a:t> </a:t>
            </a:r>
            <a:endParaRPr sz="7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A777C2-8C5F-DA41-9650-962974064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393697"/>
            <a:ext cx="7162800" cy="593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8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7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ctrTitle"/>
          </p:nvPr>
        </p:nvSpPr>
        <p:spPr>
          <a:xfrm>
            <a:off x="1147987" y="5241274"/>
            <a:ext cx="10728960" cy="4011031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>
            <a:normAutofit fontScale="90000"/>
          </a:bodyPr>
          <a:lstStyle/>
          <a:p>
            <a:pPr defTabSz="514094">
              <a:defRPr sz="6300"/>
            </a:pPr>
            <a:r>
              <a:rPr lang="es-ES_tradnl" dirty="0"/>
              <a:t> ¿Cuáles son las indicaciones que la VPP está adecuada? </a:t>
            </a:r>
            <a:br>
              <a:rPr lang="es-ES_tradnl" dirty="0"/>
            </a:br>
            <a:br>
              <a:rPr lang="es-ES_tradnl" dirty="0"/>
            </a:br>
            <a:r>
              <a:rPr lang="es-ES_tradnl" dirty="0"/>
              <a:t>¿Cómo y cuándo evalúa la respuesta del bebé a la VPP?</a:t>
            </a:r>
          </a:p>
        </p:txBody>
      </p:sp>
    </p:spTree>
    <p:extLst>
      <p:ext uri="{BB962C8B-B14F-4D97-AF65-F5344CB8AC3E}">
        <p14:creationId xmlns:p14="http://schemas.microsoft.com/office/powerpoint/2010/main" val="20991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6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/>
          </p:cNvSpPr>
          <p:nvPr>
            <p:ph type="ctrTitle"/>
          </p:nvPr>
        </p:nvSpPr>
        <p:spPr>
          <a:xfrm>
            <a:off x="1879600" y="5533249"/>
            <a:ext cx="9753600" cy="339569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38835">
              <a:defRPr sz="4600"/>
            </a:pPr>
            <a:r>
              <a:rPr sz="5400" dirty="0"/>
              <a:t>Durante la VPP, el </a:t>
            </a:r>
            <a:r>
              <a:rPr sz="5400" dirty="0" err="1"/>
              <a:t>pecho</a:t>
            </a:r>
            <a:r>
              <a:rPr sz="5400" dirty="0"/>
              <a:t> no se </a:t>
            </a:r>
            <a:r>
              <a:rPr sz="5400" dirty="0" err="1"/>
              <a:t>mueve</a:t>
            </a:r>
            <a:r>
              <a:rPr sz="5400" dirty="0"/>
              <a:t> y la </a:t>
            </a:r>
            <a:r>
              <a:rPr sz="5400" dirty="0" err="1"/>
              <a:t>frecuencia</a:t>
            </a:r>
            <a:r>
              <a:rPr sz="5400" dirty="0"/>
              <a:t> </a:t>
            </a:r>
            <a:r>
              <a:rPr sz="5400" dirty="0" err="1"/>
              <a:t>cardíaca</a:t>
            </a:r>
            <a:r>
              <a:rPr sz="5400" dirty="0"/>
              <a:t> no </a:t>
            </a:r>
            <a:r>
              <a:rPr sz="5400" dirty="0" err="1"/>
              <a:t>aumenta</a:t>
            </a:r>
            <a:r>
              <a:rPr sz="5400" dirty="0"/>
              <a:t>.</a:t>
            </a:r>
          </a:p>
          <a:p>
            <a:pPr defTabSz="338835">
              <a:defRPr sz="4600"/>
            </a:pPr>
            <a:endParaRPr sz="5400" dirty="0"/>
          </a:p>
          <a:p>
            <a:pPr defTabSz="338835">
              <a:defRPr sz="4600"/>
            </a:pPr>
            <a:r>
              <a:rPr sz="5400" b="1" dirty="0"/>
              <a:t>¿</a:t>
            </a:r>
            <a:r>
              <a:rPr sz="5400" b="1" dirty="0" err="1"/>
              <a:t>Qué</a:t>
            </a:r>
            <a:r>
              <a:rPr sz="5400" b="1" dirty="0"/>
              <a:t> </a:t>
            </a:r>
            <a:r>
              <a:rPr sz="5400" b="1" dirty="0" err="1"/>
              <a:t>debe</a:t>
            </a:r>
            <a:r>
              <a:rPr sz="5400" b="1" dirty="0"/>
              <a:t> </a:t>
            </a:r>
            <a:r>
              <a:rPr sz="5400" b="1" dirty="0" err="1"/>
              <a:t>hacer</a:t>
            </a:r>
            <a:r>
              <a:rPr sz="5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162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7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ctrTitle"/>
          </p:nvPr>
        </p:nvSpPr>
        <p:spPr>
          <a:xfrm>
            <a:off x="5867400" y="326249"/>
            <a:ext cx="6832600" cy="256935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03783">
              <a:defRPr sz="4100"/>
            </a:pPr>
            <a:r>
              <a:rPr b="1" dirty="0"/>
              <a:t>MR SOPA</a:t>
            </a:r>
          </a:p>
          <a:p>
            <a:pPr defTabSz="303783">
              <a:defRPr sz="4100"/>
            </a:pPr>
            <a:endParaRPr sz="2200" b="1" dirty="0"/>
          </a:p>
          <a:p>
            <a:pPr defTabSz="303783">
              <a:defRPr sz="4100"/>
            </a:pPr>
            <a:r>
              <a:rPr b="1" dirty="0"/>
              <a:t>SR SAPO</a:t>
            </a:r>
          </a:p>
          <a:p>
            <a:pPr defTabSz="303783">
              <a:defRPr sz="4100"/>
            </a:pPr>
            <a:endParaRPr sz="2200" dirty="0"/>
          </a:p>
          <a:p>
            <a:pPr defTabSz="303783">
              <a:defRPr sz="4100"/>
            </a:pPr>
            <a:r>
              <a:rPr i="1" dirty="0" err="1"/>
              <a:t>Explique</a:t>
            </a:r>
            <a:r>
              <a:rPr i="1" dirty="0"/>
              <a:t> los </a:t>
            </a:r>
            <a:r>
              <a:rPr i="1" dirty="0" err="1"/>
              <a:t>pasos</a:t>
            </a:r>
            <a:r>
              <a:rPr i="1" dirty="0"/>
              <a:t> </a:t>
            </a:r>
            <a:r>
              <a:rPr i="1" dirty="0" err="1"/>
              <a:t>correctivos</a:t>
            </a:r>
            <a:r>
              <a:rPr i="1" dirty="0"/>
              <a:t>.</a:t>
            </a:r>
          </a:p>
        </p:txBody>
      </p:sp>
      <p:sp>
        <p:nvSpPr>
          <p:cNvPr id="302" name="Shape 302"/>
          <p:cNvSpPr>
            <a:spLocks noGrp="1"/>
          </p:cNvSpPr>
          <p:nvPr>
            <p:ph type="subTitle" idx="1"/>
          </p:nvPr>
        </p:nvSpPr>
        <p:spPr>
          <a:xfrm>
            <a:off x="950976" y="6977098"/>
            <a:ext cx="6440424" cy="104930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/>
            <a:r>
              <a:rPr lang="en-US" sz="7200" b="1" dirty="0"/>
              <a:t>ESCRIBALOS	</a:t>
            </a:r>
            <a:endParaRPr sz="7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11688" y="1324296"/>
            <a:ext cx="6785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</a:t>
            </a:r>
          </a:p>
          <a:p>
            <a:r>
              <a:rPr lang="en-US" sz="4800" b="1" dirty="0"/>
              <a:t>R</a:t>
            </a:r>
          </a:p>
          <a:p>
            <a:endParaRPr lang="en-US" sz="4800" b="1" dirty="0"/>
          </a:p>
          <a:p>
            <a:r>
              <a:rPr lang="en-US" sz="4800" b="1" dirty="0"/>
              <a:t>S</a:t>
            </a:r>
          </a:p>
          <a:p>
            <a:r>
              <a:rPr lang="en-US" sz="4800" b="1" dirty="0"/>
              <a:t>A</a:t>
            </a:r>
          </a:p>
          <a:p>
            <a:r>
              <a:rPr lang="en-US" sz="4800" b="1" dirty="0"/>
              <a:t>P</a:t>
            </a:r>
          </a:p>
          <a:p>
            <a:r>
              <a:rPr lang="en-US" sz="4800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23702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6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ctrTitle"/>
          </p:nvPr>
        </p:nvSpPr>
        <p:spPr>
          <a:xfrm>
            <a:off x="1676400" y="3022600"/>
            <a:ext cx="9753600" cy="389974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>
            <a:normAutofit fontScale="90000"/>
          </a:bodyPr>
          <a:lstStyle/>
          <a:p>
            <a:pPr defTabSz="303783">
              <a:defRPr sz="4100"/>
            </a:pPr>
            <a:r>
              <a:rPr sz="5400" dirty="0" err="1"/>
              <a:t>Después</a:t>
            </a:r>
            <a:r>
              <a:rPr sz="5400" dirty="0"/>
              <a:t> de 30 </a:t>
            </a:r>
            <a:r>
              <a:rPr sz="5400" dirty="0" err="1"/>
              <a:t>segundos</a:t>
            </a:r>
            <a:r>
              <a:rPr sz="5400" dirty="0"/>
              <a:t> de la VPP, la </a:t>
            </a:r>
            <a:r>
              <a:rPr sz="5400" dirty="0" err="1"/>
              <a:t>frecuencia</a:t>
            </a:r>
            <a:r>
              <a:rPr sz="5400" dirty="0"/>
              <a:t> </a:t>
            </a:r>
            <a:r>
              <a:rPr sz="5400" dirty="0" err="1"/>
              <a:t>cardíaca</a:t>
            </a:r>
            <a:r>
              <a:rPr sz="5400" dirty="0"/>
              <a:t> </a:t>
            </a:r>
            <a:r>
              <a:rPr sz="5400" dirty="0" err="1"/>
              <a:t>es</a:t>
            </a:r>
            <a:r>
              <a:rPr sz="5400" dirty="0"/>
              <a:t> mayor a 100 y el </a:t>
            </a:r>
            <a:r>
              <a:rPr sz="5400" dirty="0" err="1"/>
              <a:t>bebé</a:t>
            </a:r>
            <a:r>
              <a:rPr sz="5400" dirty="0"/>
              <a:t> </a:t>
            </a:r>
            <a:r>
              <a:rPr sz="5400" dirty="0" err="1"/>
              <a:t>empieza</a:t>
            </a:r>
            <a:r>
              <a:rPr sz="5400" dirty="0"/>
              <a:t> </a:t>
            </a:r>
            <a:r>
              <a:rPr sz="5400" dirty="0" err="1"/>
              <a:t>respirar</a:t>
            </a:r>
            <a:r>
              <a:rPr sz="5400" dirty="0"/>
              <a:t> </a:t>
            </a:r>
            <a:r>
              <a:rPr sz="5400" dirty="0" err="1"/>
              <a:t>efectivamente</a:t>
            </a:r>
            <a:r>
              <a:rPr sz="5400" dirty="0"/>
              <a:t>.</a:t>
            </a:r>
          </a:p>
          <a:p>
            <a:pPr defTabSz="303783">
              <a:defRPr sz="4100"/>
            </a:pPr>
            <a:endParaRPr sz="2200" dirty="0"/>
          </a:p>
          <a:p>
            <a:pPr defTabSz="303783">
              <a:defRPr sz="4100"/>
            </a:pPr>
            <a:r>
              <a:rPr sz="5400" b="1" dirty="0"/>
              <a:t>¿</a:t>
            </a:r>
            <a:r>
              <a:rPr sz="5400" b="1" dirty="0" err="1"/>
              <a:t>Qué</a:t>
            </a:r>
            <a:r>
              <a:rPr sz="5400" b="1" dirty="0"/>
              <a:t> </a:t>
            </a:r>
            <a:r>
              <a:rPr sz="5400" b="1" dirty="0" err="1"/>
              <a:t>debe</a:t>
            </a:r>
            <a:r>
              <a:rPr sz="5400" b="1" dirty="0"/>
              <a:t> </a:t>
            </a:r>
            <a:r>
              <a:rPr sz="5400" b="1" dirty="0" err="1"/>
              <a:t>hacer</a:t>
            </a:r>
            <a:r>
              <a:rPr sz="5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995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6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/>
          </p:cNvSpPr>
          <p:nvPr>
            <p:ph type="ctrTitle"/>
          </p:nvPr>
        </p:nvSpPr>
        <p:spPr>
          <a:xfrm>
            <a:off x="1778000" y="3272649"/>
            <a:ext cx="9753600" cy="3395698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>
            <a:normAutofit fontScale="90000"/>
          </a:bodyPr>
          <a:lstStyle/>
          <a:p>
            <a:pPr defTabSz="303783">
              <a:defRPr sz="4100"/>
            </a:pPr>
            <a:r>
              <a:rPr sz="5400" dirty="0" err="1"/>
              <a:t>Después</a:t>
            </a:r>
            <a:r>
              <a:rPr sz="5400" dirty="0"/>
              <a:t> de 30 </a:t>
            </a:r>
            <a:r>
              <a:rPr sz="5400" dirty="0" err="1"/>
              <a:t>segundos</a:t>
            </a:r>
            <a:r>
              <a:rPr sz="5400" dirty="0"/>
              <a:t> de la VPP, la </a:t>
            </a:r>
            <a:r>
              <a:rPr sz="5400" dirty="0" err="1"/>
              <a:t>frecuencia</a:t>
            </a:r>
            <a:r>
              <a:rPr sz="5400" dirty="0"/>
              <a:t> </a:t>
            </a:r>
            <a:r>
              <a:rPr sz="5400" dirty="0" err="1"/>
              <a:t>cardíaca</a:t>
            </a:r>
            <a:r>
              <a:rPr sz="5400" dirty="0"/>
              <a:t> </a:t>
            </a:r>
            <a:r>
              <a:rPr sz="5400" dirty="0" err="1"/>
              <a:t>es</a:t>
            </a:r>
            <a:r>
              <a:rPr sz="5400" dirty="0"/>
              <a:t> mayor a 100 </a:t>
            </a:r>
            <a:r>
              <a:rPr sz="5400" dirty="0" err="1"/>
              <a:t>pero</a:t>
            </a:r>
            <a:r>
              <a:rPr sz="5400" dirty="0"/>
              <a:t> la apnea </a:t>
            </a:r>
            <a:r>
              <a:rPr sz="5400" dirty="0" err="1"/>
              <a:t>sigue</a:t>
            </a:r>
            <a:r>
              <a:rPr sz="5400" dirty="0"/>
              <a:t>.</a:t>
            </a:r>
          </a:p>
          <a:p>
            <a:pPr defTabSz="303783">
              <a:defRPr sz="4100"/>
            </a:pPr>
            <a:endParaRPr sz="2200" dirty="0"/>
          </a:p>
          <a:p>
            <a:pPr defTabSz="303783">
              <a:defRPr sz="4100"/>
            </a:pPr>
            <a:r>
              <a:rPr sz="5400" b="1" dirty="0"/>
              <a:t>¿</a:t>
            </a:r>
            <a:r>
              <a:rPr sz="5400" b="1" dirty="0" err="1"/>
              <a:t>Qué</a:t>
            </a:r>
            <a:r>
              <a:rPr sz="5400" b="1" dirty="0"/>
              <a:t> </a:t>
            </a:r>
            <a:r>
              <a:rPr sz="5400" b="1" dirty="0" err="1"/>
              <a:t>debe</a:t>
            </a:r>
            <a:r>
              <a:rPr sz="5400" b="1" dirty="0"/>
              <a:t> </a:t>
            </a:r>
            <a:r>
              <a:rPr sz="5400" b="1" dirty="0" err="1"/>
              <a:t>hacer</a:t>
            </a:r>
            <a:r>
              <a:rPr sz="5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426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6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/>
          </p:cNvSpPr>
          <p:nvPr>
            <p:ph type="ctrTitle"/>
          </p:nvPr>
        </p:nvSpPr>
        <p:spPr>
          <a:xfrm>
            <a:off x="1651000" y="4328971"/>
            <a:ext cx="9753600" cy="4418412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defTabSz="303783">
              <a:defRPr sz="4100"/>
            </a:pPr>
            <a:r>
              <a:rPr sz="5400" dirty="0" err="1"/>
              <a:t>Después</a:t>
            </a:r>
            <a:r>
              <a:rPr sz="5400" dirty="0"/>
              <a:t> de 30 </a:t>
            </a:r>
            <a:r>
              <a:rPr sz="5400" dirty="0" err="1"/>
              <a:t>segundos</a:t>
            </a:r>
            <a:r>
              <a:rPr sz="5400" dirty="0"/>
              <a:t> de la VPP, la </a:t>
            </a:r>
            <a:r>
              <a:rPr sz="5400" dirty="0" err="1"/>
              <a:t>frecuencia</a:t>
            </a:r>
            <a:r>
              <a:rPr sz="5400" dirty="0"/>
              <a:t> </a:t>
            </a:r>
            <a:r>
              <a:rPr sz="5400" dirty="0" err="1"/>
              <a:t>cardíaca</a:t>
            </a:r>
            <a:r>
              <a:rPr sz="5400" dirty="0"/>
              <a:t> </a:t>
            </a:r>
            <a:r>
              <a:rPr sz="5400" dirty="0" err="1"/>
              <a:t>es</a:t>
            </a:r>
            <a:r>
              <a:rPr sz="5400" dirty="0"/>
              <a:t> de 80 y el </a:t>
            </a:r>
            <a:r>
              <a:rPr sz="5400" dirty="0" err="1"/>
              <a:t>bebe</a:t>
            </a:r>
            <a:r>
              <a:rPr sz="5400" dirty="0"/>
              <a:t> no </a:t>
            </a:r>
            <a:r>
              <a:rPr sz="5400" dirty="0" err="1"/>
              <a:t>respira</a:t>
            </a:r>
            <a:r>
              <a:rPr sz="5400" dirty="0"/>
              <a:t>.</a:t>
            </a:r>
          </a:p>
          <a:p>
            <a:pPr defTabSz="303783">
              <a:defRPr sz="4100"/>
            </a:pPr>
            <a:endParaRPr sz="2200" dirty="0"/>
          </a:p>
          <a:p>
            <a:pPr defTabSz="303783">
              <a:defRPr sz="4100"/>
            </a:pPr>
            <a:r>
              <a:rPr sz="5400" b="1" dirty="0"/>
              <a:t>¿</a:t>
            </a:r>
            <a:r>
              <a:rPr lang="en-US" sz="5400" b="1" dirty="0"/>
              <a:t>Qué indica la bradicardia y q</a:t>
            </a:r>
            <a:r>
              <a:rPr sz="5400" b="1" dirty="0"/>
              <a:t>ué debe hacer?</a:t>
            </a:r>
          </a:p>
        </p:txBody>
      </p:sp>
    </p:spTree>
    <p:extLst>
      <p:ext uri="{BB962C8B-B14F-4D97-AF65-F5344CB8AC3E}">
        <p14:creationId xmlns:p14="http://schemas.microsoft.com/office/powerpoint/2010/main" val="355860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6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/>
          </p:cNvSpPr>
          <p:nvPr>
            <p:ph type="ctrTitle"/>
          </p:nvPr>
        </p:nvSpPr>
        <p:spPr>
          <a:xfrm>
            <a:off x="1803400" y="4454189"/>
            <a:ext cx="9753600" cy="4185864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defTabSz="303783">
              <a:defRPr sz="4100"/>
            </a:pPr>
            <a:r>
              <a:rPr sz="5400" dirty="0" err="1"/>
              <a:t>Después</a:t>
            </a:r>
            <a:r>
              <a:rPr sz="5400" dirty="0"/>
              <a:t> de 30 </a:t>
            </a:r>
            <a:r>
              <a:rPr sz="5400" dirty="0" err="1"/>
              <a:t>segundos</a:t>
            </a:r>
            <a:r>
              <a:rPr sz="5400" dirty="0"/>
              <a:t> de la VPP, el </a:t>
            </a:r>
            <a:r>
              <a:rPr sz="5400" dirty="0" err="1"/>
              <a:t>pecho</a:t>
            </a:r>
            <a:r>
              <a:rPr sz="5400" dirty="0"/>
              <a:t> se </a:t>
            </a:r>
            <a:r>
              <a:rPr sz="5400" dirty="0" err="1"/>
              <a:t>mueve</a:t>
            </a:r>
            <a:r>
              <a:rPr sz="5400" dirty="0"/>
              <a:t>, </a:t>
            </a:r>
            <a:r>
              <a:rPr sz="5400" dirty="0" err="1"/>
              <a:t>pero</a:t>
            </a:r>
            <a:r>
              <a:rPr sz="5400" dirty="0"/>
              <a:t> la apnea </a:t>
            </a:r>
            <a:r>
              <a:rPr sz="5400" dirty="0" err="1"/>
              <a:t>sigue</a:t>
            </a:r>
            <a:r>
              <a:rPr sz="5400" dirty="0"/>
              <a:t> y la </a:t>
            </a:r>
            <a:r>
              <a:rPr sz="5400" dirty="0" err="1"/>
              <a:t>frecuencia</a:t>
            </a:r>
            <a:r>
              <a:rPr sz="5400" dirty="0"/>
              <a:t> </a:t>
            </a:r>
            <a:r>
              <a:rPr sz="5400" dirty="0" err="1"/>
              <a:t>cardíaca</a:t>
            </a:r>
            <a:r>
              <a:rPr sz="5400" dirty="0"/>
              <a:t> </a:t>
            </a:r>
            <a:r>
              <a:rPr sz="5400" dirty="0" err="1"/>
              <a:t>es</a:t>
            </a:r>
            <a:r>
              <a:rPr sz="5400" dirty="0"/>
              <a:t> </a:t>
            </a:r>
            <a:r>
              <a:rPr sz="5400" dirty="0" err="1"/>
              <a:t>menor</a:t>
            </a:r>
            <a:r>
              <a:rPr sz="5400" dirty="0"/>
              <a:t> a 60.</a:t>
            </a:r>
          </a:p>
          <a:p>
            <a:pPr defTabSz="303783">
              <a:defRPr sz="4100"/>
            </a:pPr>
            <a:endParaRPr sz="2200" dirty="0"/>
          </a:p>
          <a:p>
            <a:pPr defTabSz="303783">
              <a:defRPr sz="4100"/>
            </a:pPr>
            <a:r>
              <a:rPr sz="5400" b="1" dirty="0"/>
              <a:t>¿</a:t>
            </a:r>
            <a:r>
              <a:rPr sz="5400" b="1" dirty="0" err="1"/>
              <a:t>Qué</a:t>
            </a:r>
            <a:r>
              <a:rPr sz="5400" b="1" dirty="0"/>
              <a:t> </a:t>
            </a:r>
            <a:r>
              <a:rPr sz="5400" b="1" dirty="0" err="1"/>
              <a:t>debe</a:t>
            </a:r>
            <a:r>
              <a:rPr sz="5400" b="1" dirty="0"/>
              <a:t> </a:t>
            </a:r>
            <a:r>
              <a:rPr sz="5400" b="1" dirty="0" err="1"/>
              <a:t>hacer</a:t>
            </a:r>
            <a:r>
              <a:rPr sz="5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82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6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ctrTitle"/>
          </p:nvPr>
        </p:nvSpPr>
        <p:spPr>
          <a:xfrm>
            <a:off x="1676400" y="2870200"/>
            <a:ext cx="9753600" cy="3899747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>
            <a:normAutofit fontScale="90000"/>
          </a:bodyPr>
          <a:lstStyle/>
          <a:p>
            <a:pPr defTabSz="303783">
              <a:defRPr sz="4100"/>
            </a:pPr>
            <a:r>
              <a:rPr sz="5400" dirty="0"/>
              <a:t>Después de 30 segundos de la VPP, </a:t>
            </a:r>
            <a:r>
              <a:rPr lang="en-US" sz="5400" b="1" dirty="0"/>
              <a:t>EL PECHO </a:t>
            </a:r>
            <a:r>
              <a:rPr sz="5400" b="1" dirty="0"/>
              <a:t>NO </a:t>
            </a:r>
            <a:r>
              <a:rPr lang="en-US" sz="5400" b="1" dirty="0"/>
              <a:t>SE</a:t>
            </a:r>
            <a:r>
              <a:rPr sz="5400" b="1" dirty="0"/>
              <a:t> </a:t>
            </a:r>
            <a:r>
              <a:rPr lang="en-US" sz="5400" b="1" dirty="0"/>
              <a:t>MUEVE</a:t>
            </a:r>
            <a:r>
              <a:rPr sz="5400" dirty="0"/>
              <a:t>, la apnea sigue y la frecuencia cardíaca es menor a 60.</a:t>
            </a:r>
          </a:p>
          <a:p>
            <a:pPr defTabSz="303783">
              <a:defRPr sz="4100"/>
            </a:pPr>
            <a:endParaRPr sz="2200" dirty="0"/>
          </a:p>
          <a:p>
            <a:pPr defTabSz="303783">
              <a:defRPr sz="4100"/>
            </a:pPr>
            <a:r>
              <a:rPr sz="5400" b="1" dirty="0"/>
              <a:t>¿</a:t>
            </a:r>
            <a:r>
              <a:rPr lang="en-US" sz="5400" b="1" dirty="0"/>
              <a:t>Qué falta y q</a:t>
            </a:r>
            <a:r>
              <a:rPr sz="5400" b="1" dirty="0"/>
              <a:t>ué debe hacer?</a:t>
            </a:r>
          </a:p>
        </p:txBody>
      </p:sp>
    </p:spTree>
    <p:extLst>
      <p:ext uri="{BB962C8B-B14F-4D97-AF65-F5344CB8AC3E}">
        <p14:creationId xmlns:p14="http://schemas.microsoft.com/office/powerpoint/2010/main" val="10903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ctrTitle"/>
          </p:nvPr>
        </p:nvSpPr>
        <p:spPr>
          <a:xfrm>
            <a:off x="936703" y="1427356"/>
            <a:ext cx="11219510" cy="6427466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>
            <a:noAutofit/>
          </a:bodyPr>
          <a:lstStyle/>
          <a:p>
            <a:pPr algn="l" defTabSz="233679">
              <a:defRPr sz="2800"/>
            </a:pPr>
            <a:r>
              <a:rPr sz="4400" b="1" dirty="0"/>
              <a:t>El taller </a:t>
            </a:r>
            <a:r>
              <a:rPr lang="es-ES" sz="4400" b="1" dirty="0"/>
              <a:t>dura </a:t>
            </a:r>
            <a:r>
              <a:rPr sz="4400" b="1" dirty="0" err="1"/>
              <a:t>aproximadamente</a:t>
            </a:r>
            <a:r>
              <a:rPr sz="4400" b="1" dirty="0"/>
              <a:t> 3-4 horas</a:t>
            </a:r>
            <a:br>
              <a:rPr lang="en-US" sz="4400" b="1" dirty="0"/>
            </a:br>
            <a:r>
              <a:rPr lang="en-US" sz="4400" b="1" dirty="0"/>
              <a:t>I</a:t>
            </a:r>
            <a:r>
              <a:rPr sz="4400" b="1" dirty="0"/>
              <a:t>ncluye:</a:t>
            </a:r>
          </a:p>
          <a:p>
            <a:pPr marL="742950" indent="-742950" algn="l" defTabSz="233679">
              <a:lnSpc>
                <a:spcPct val="150000"/>
              </a:lnSpc>
              <a:buFont typeface="Wingdings" charset="2"/>
              <a:buChar char="q"/>
              <a:defRPr sz="2800"/>
            </a:pPr>
            <a:r>
              <a:rPr sz="3200" dirty="0"/>
              <a:t>la preparación y anticipación de la necesidad de reanimación</a:t>
            </a:r>
          </a:p>
          <a:p>
            <a:pPr marL="742950" indent="-742950" algn="l" defTabSz="233679">
              <a:lnSpc>
                <a:spcPct val="150000"/>
              </a:lnSpc>
              <a:buFont typeface="Wingdings" charset="2"/>
              <a:buChar char="q"/>
              <a:defRPr sz="2800"/>
            </a:pPr>
            <a:r>
              <a:rPr sz="3200" dirty="0"/>
              <a:t>el trabajo en equipo </a:t>
            </a:r>
          </a:p>
          <a:p>
            <a:pPr marL="742950" indent="-742950" algn="l" defTabSz="233679">
              <a:lnSpc>
                <a:spcPct val="150000"/>
              </a:lnSpc>
              <a:buFont typeface="Wingdings" charset="2"/>
              <a:buChar char="q"/>
              <a:defRPr sz="2800"/>
            </a:pPr>
            <a:r>
              <a:rPr sz="3200" dirty="0"/>
              <a:t>la evaluación del bebé</a:t>
            </a:r>
          </a:p>
          <a:p>
            <a:pPr marL="742950" indent="-742950" algn="l" defTabSz="233679">
              <a:lnSpc>
                <a:spcPct val="150000"/>
              </a:lnSpc>
              <a:buFont typeface="Wingdings" charset="2"/>
              <a:buChar char="q"/>
              <a:defRPr sz="2800"/>
            </a:pPr>
            <a:r>
              <a:rPr sz="3200" dirty="0"/>
              <a:t>los pasos iniciales de la reanimación</a:t>
            </a:r>
          </a:p>
          <a:p>
            <a:pPr marL="742950" indent="-742950" algn="l" defTabSz="233679">
              <a:lnSpc>
                <a:spcPct val="150000"/>
              </a:lnSpc>
              <a:buFont typeface="Wingdings" charset="2"/>
              <a:buChar char="q"/>
              <a:defRPr sz="2800"/>
            </a:pPr>
            <a:r>
              <a:rPr sz="3200" dirty="0"/>
              <a:t>asuntos de oxígeno y el meconio</a:t>
            </a:r>
          </a:p>
          <a:p>
            <a:pPr marL="742950" indent="-742950" algn="l" defTabSz="233679">
              <a:lnSpc>
                <a:spcPct val="150000"/>
              </a:lnSpc>
              <a:buFont typeface="Wingdings" charset="2"/>
              <a:buChar char="q"/>
              <a:defRPr sz="2800"/>
            </a:pPr>
            <a:r>
              <a:rPr sz="3200" dirty="0"/>
              <a:t>la ventilación a presión positiva y compresiones torácicas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6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/>
          </p:cNvSpPr>
          <p:nvPr>
            <p:ph type="ctrTitle"/>
          </p:nvPr>
        </p:nvSpPr>
        <p:spPr>
          <a:xfrm>
            <a:off x="1828800" y="1854200"/>
            <a:ext cx="9753600" cy="5398347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>
            <a:normAutofit fontScale="90000"/>
          </a:bodyPr>
          <a:lstStyle/>
          <a:p>
            <a:pPr defTabSz="239522">
              <a:defRPr sz="3200"/>
            </a:pPr>
            <a:r>
              <a:rPr sz="4800" dirty="0"/>
              <a:t>Practique la VPP con los </a:t>
            </a:r>
            <a:r>
              <a:rPr sz="4800" dirty="0" err="1"/>
              <a:t>maniquís</a:t>
            </a:r>
            <a:r>
              <a:rPr sz="4800" dirty="0"/>
              <a:t>, </a:t>
            </a:r>
            <a:r>
              <a:rPr sz="4800" dirty="0" err="1"/>
              <a:t>en</a:t>
            </a:r>
            <a:r>
              <a:rPr sz="4800" dirty="0"/>
              <a:t> </a:t>
            </a:r>
            <a:r>
              <a:rPr sz="4800" dirty="0" err="1"/>
              <a:t>episodios</a:t>
            </a:r>
            <a:r>
              <a:rPr sz="4800" dirty="0"/>
              <a:t> de 30 </a:t>
            </a:r>
            <a:r>
              <a:rPr sz="4800" dirty="0" err="1"/>
              <a:t>segundos</a:t>
            </a:r>
            <a:r>
              <a:rPr sz="4800" dirty="0"/>
              <a:t>, </a:t>
            </a:r>
            <a:r>
              <a:rPr sz="4800" dirty="0" err="1"/>
              <a:t>cuente</a:t>
            </a:r>
            <a:r>
              <a:rPr sz="4800" dirty="0"/>
              <a:t> el </a:t>
            </a:r>
            <a:r>
              <a:rPr sz="4800" dirty="0" err="1"/>
              <a:t>ritmo</a:t>
            </a:r>
            <a:r>
              <a:rPr sz="4800" dirty="0"/>
              <a:t> </a:t>
            </a:r>
            <a:r>
              <a:rPr sz="4800" dirty="0" err="1"/>
              <a:t>en</a:t>
            </a:r>
            <a:r>
              <a:rPr sz="4800" dirty="0"/>
              <a:t> </a:t>
            </a:r>
            <a:r>
              <a:rPr sz="4800" dirty="0" err="1"/>
              <a:t>voz</a:t>
            </a:r>
            <a:r>
              <a:rPr sz="4800" dirty="0"/>
              <a:t> </a:t>
            </a:r>
            <a:r>
              <a:rPr sz="4800" dirty="0" err="1"/>
              <a:t>alta</a:t>
            </a:r>
            <a:r>
              <a:rPr sz="4800" dirty="0"/>
              <a:t> y </a:t>
            </a:r>
            <a:r>
              <a:rPr sz="4800" dirty="0" err="1"/>
              <a:t>su</a:t>
            </a:r>
            <a:r>
              <a:rPr sz="4800" dirty="0"/>
              <a:t> </a:t>
            </a:r>
            <a:r>
              <a:rPr sz="4800" dirty="0" err="1"/>
              <a:t>pareja</a:t>
            </a:r>
            <a:r>
              <a:rPr sz="4800" dirty="0"/>
              <a:t> </a:t>
            </a:r>
            <a:r>
              <a:rPr sz="4800" dirty="0" err="1"/>
              <a:t>puede</a:t>
            </a:r>
            <a:r>
              <a:rPr sz="4800" dirty="0"/>
              <a:t> </a:t>
            </a:r>
            <a:r>
              <a:rPr sz="4800" dirty="0" err="1"/>
              <a:t>contar</a:t>
            </a:r>
            <a:r>
              <a:rPr sz="4800" dirty="0"/>
              <a:t> la </a:t>
            </a:r>
            <a:r>
              <a:rPr sz="4800" dirty="0" err="1"/>
              <a:t>frecuencia</a:t>
            </a:r>
            <a:r>
              <a:rPr sz="4800" dirty="0"/>
              <a:t> de la </a:t>
            </a:r>
            <a:r>
              <a:rPr sz="4800" dirty="0" err="1"/>
              <a:t>ventilación</a:t>
            </a:r>
            <a:r>
              <a:rPr sz="4800" dirty="0"/>
              <a:t>.  </a:t>
            </a:r>
            <a:r>
              <a:rPr sz="4800" dirty="0" err="1"/>
              <a:t>Cuando</a:t>
            </a:r>
            <a:r>
              <a:rPr sz="4800" dirty="0"/>
              <a:t> el </a:t>
            </a:r>
            <a:r>
              <a:rPr sz="4800" dirty="0" err="1"/>
              <a:t>pecho</a:t>
            </a:r>
            <a:r>
              <a:rPr sz="4800" dirty="0"/>
              <a:t> no se </a:t>
            </a:r>
            <a:r>
              <a:rPr sz="4800" dirty="0" err="1"/>
              <a:t>mueve</a:t>
            </a:r>
            <a:r>
              <a:rPr sz="4800" dirty="0"/>
              <a:t>, </a:t>
            </a:r>
            <a:r>
              <a:rPr sz="4800" dirty="0" err="1"/>
              <a:t>inicie</a:t>
            </a:r>
            <a:r>
              <a:rPr sz="4800" dirty="0"/>
              <a:t> los </a:t>
            </a:r>
            <a:r>
              <a:rPr sz="4800" dirty="0" err="1"/>
              <a:t>pasos</a:t>
            </a:r>
            <a:r>
              <a:rPr sz="4800" dirty="0"/>
              <a:t> </a:t>
            </a:r>
            <a:r>
              <a:rPr sz="4800" dirty="0" err="1"/>
              <a:t>correctivos</a:t>
            </a:r>
            <a:r>
              <a:rPr sz="4800" dirty="0"/>
              <a:t>.</a:t>
            </a:r>
          </a:p>
          <a:p>
            <a:pPr defTabSz="239522">
              <a:defRPr sz="3200"/>
            </a:pPr>
            <a:endParaRPr sz="2200" dirty="0"/>
          </a:p>
          <a:p>
            <a:pPr defTabSz="239522">
              <a:defRPr sz="3200"/>
            </a:pPr>
            <a:r>
              <a:rPr sz="4800" b="1" dirty="0" err="1"/>
              <a:t>Después</a:t>
            </a:r>
            <a:r>
              <a:rPr sz="4800" b="1" dirty="0"/>
              <a:t>, </a:t>
            </a:r>
            <a:r>
              <a:rPr sz="4800" b="1" dirty="0" err="1"/>
              <a:t>practique</a:t>
            </a:r>
            <a:r>
              <a:rPr sz="4800" b="1" dirty="0"/>
              <a:t> </a:t>
            </a:r>
            <a:r>
              <a:rPr sz="4800" b="1" dirty="0" err="1"/>
              <a:t>más</a:t>
            </a:r>
            <a:r>
              <a:rPr sz="4800" b="1" dirty="0"/>
              <a:t> </a:t>
            </a:r>
            <a:r>
              <a:rPr sz="4800" b="1" dirty="0" err="1"/>
              <a:t>por</a:t>
            </a:r>
            <a:r>
              <a:rPr sz="4800" b="1" dirty="0"/>
              <a:t> </a:t>
            </a:r>
            <a:r>
              <a:rPr sz="4800" b="1" dirty="0" err="1"/>
              <a:t>varios</a:t>
            </a:r>
            <a:r>
              <a:rPr sz="4800" b="1" dirty="0"/>
              <a:t> </a:t>
            </a:r>
            <a:r>
              <a:rPr sz="4800" b="1" dirty="0" err="1"/>
              <a:t>escenarios</a:t>
            </a:r>
            <a:r>
              <a:rPr sz="4800" b="1" dirty="0"/>
              <a:t> </a:t>
            </a:r>
            <a:r>
              <a:rPr sz="4800" b="1" dirty="0" err="1"/>
              <a:t>clínicos</a:t>
            </a:r>
            <a:r>
              <a:rPr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60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/>
          </p:cNvSpPr>
          <p:nvPr>
            <p:ph type="ctrTitle"/>
          </p:nvPr>
        </p:nvSpPr>
        <p:spPr>
          <a:xfrm>
            <a:off x="1549400" y="3171049"/>
            <a:ext cx="9753600" cy="3395698"/>
          </a:xfrm>
          <a:prstGeom prst="rect">
            <a:avLst/>
          </a:prstGeom>
        </p:spPr>
        <p:txBody>
          <a:bodyPr/>
          <a:lstStyle/>
          <a:p>
            <a:pPr defTabSz="514094">
              <a:defRPr sz="6300"/>
            </a:pPr>
            <a:r>
              <a:rPr sz="7200" b="1" dirty="0" err="1"/>
              <a:t>Lección</a:t>
            </a:r>
            <a:r>
              <a:rPr sz="7200" b="1" dirty="0"/>
              <a:t> 6</a:t>
            </a:r>
          </a:p>
          <a:p>
            <a:pPr defTabSz="514094">
              <a:defRPr sz="6300"/>
            </a:pPr>
            <a:endParaRPr dirty="0"/>
          </a:p>
          <a:p>
            <a:pPr defTabSz="514094">
              <a:defRPr sz="6300"/>
            </a:pPr>
            <a:r>
              <a:rPr dirty="0" err="1"/>
              <a:t>Compresiones</a:t>
            </a:r>
            <a:r>
              <a:rPr dirty="0"/>
              <a:t> </a:t>
            </a:r>
            <a:r>
              <a:rPr dirty="0" err="1"/>
              <a:t>Torácicas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389" y="597694"/>
            <a:ext cx="5184319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516" y="597694"/>
            <a:ext cx="3962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2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7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ctrTitle"/>
          </p:nvPr>
        </p:nvSpPr>
        <p:spPr>
          <a:xfrm>
            <a:off x="1676400" y="4794067"/>
            <a:ext cx="9753600" cy="338089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/>
          <a:lstStyle/>
          <a:p>
            <a:pPr defTabSz="519937">
              <a:defRPr sz="7100"/>
            </a:pPr>
            <a:r>
              <a:rPr dirty="0"/>
              <a:t>¿</a:t>
            </a:r>
            <a:r>
              <a:rPr dirty="0" err="1"/>
              <a:t>Cuándo</a:t>
            </a:r>
            <a:r>
              <a:rPr dirty="0"/>
              <a:t> </a:t>
            </a:r>
            <a:r>
              <a:rPr dirty="0" err="1"/>
              <a:t>debe</a:t>
            </a:r>
            <a:r>
              <a:rPr dirty="0"/>
              <a:t> </a:t>
            </a:r>
            <a:r>
              <a:rPr dirty="0" err="1"/>
              <a:t>comenzar</a:t>
            </a:r>
            <a:r>
              <a:rPr dirty="0"/>
              <a:t> </a:t>
            </a:r>
            <a:r>
              <a:rPr dirty="0" err="1"/>
              <a:t>compresiones</a:t>
            </a:r>
            <a:r>
              <a:rPr dirty="0"/>
              <a:t> </a:t>
            </a:r>
            <a:r>
              <a:rPr dirty="0" err="1"/>
              <a:t>torácicas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999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/>
          </p:cNvSpPr>
          <p:nvPr>
            <p:ph type="ctrTitle"/>
          </p:nvPr>
        </p:nvSpPr>
        <p:spPr>
          <a:xfrm>
            <a:off x="1727200" y="5670594"/>
            <a:ext cx="9753600" cy="350610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/>
          <a:lstStyle>
            <a:lvl1pPr defTabSz="385572">
              <a:defRPr sz="5200"/>
            </a:lvl1pPr>
          </a:lstStyle>
          <a:p>
            <a:r>
              <a:rPr dirty="0"/>
              <a:t>¿</a:t>
            </a:r>
            <a:r>
              <a:rPr dirty="0" err="1"/>
              <a:t>Qué</a:t>
            </a:r>
            <a:r>
              <a:rPr dirty="0"/>
              <a:t> </a:t>
            </a:r>
            <a:r>
              <a:rPr dirty="0" err="1"/>
              <a:t>concentración</a:t>
            </a:r>
            <a:r>
              <a:rPr dirty="0"/>
              <a:t> de </a:t>
            </a:r>
            <a:r>
              <a:rPr dirty="0" err="1"/>
              <a:t>oxígeno</a:t>
            </a:r>
            <a:r>
              <a:rPr dirty="0"/>
              <a:t> se </a:t>
            </a:r>
            <a:r>
              <a:rPr dirty="0" err="1"/>
              <a:t>debería</a:t>
            </a:r>
            <a:r>
              <a:rPr dirty="0"/>
              <a:t> </a:t>
            </a:r>
            <a:r>
              <a:rPr dirty="0" err="1"/>
              <a:t>usar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la VPP </a:t>
            </a:r>
            <a:r>
              <a:rPr dirty="0" err="1"/>
              <a:t>durante</a:t>
            </a:r>
            <a:r>
              <a:rPr dirty="0"/>
              <a:t> las </a:t>
            </a:r>
            <a:r>
              <a:rPr dirty="0" err="1"/>
              <a:t>compresiones</a:t>
            </a:r>
            <a:r>
              <a:rPr dirty="0"/>
              <a:t> </a:t>
            </a:r>
            <a:r>
              <a:rPr dirty="0" err="1"/>
              <a:t>torácicas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591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/>
          </p:cNvSpPr>
          <p:nvPr>
            <p:ph type="ctrTitle"/>
          </p:nvPr>
        </p:nvSpPr>
        <p:spPr>
          <a:xfrm>
            <a:off x="1803400" y="3200400"/>
            <a:ext cx="9855200" cy="325120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>
            <a:normAutofit/>
          </a:bodyPr>
          <a:lstStyle>
            <a:lvl1pPr defTabSz="414780">
              <a:defRPr sz="5600"/>
            </a:lvl1pPr>
          </a:lstStyle>
          <a:p>
            <a:r>
              <a:rPr dirty="0"/>
              <a:t>Cu</a:t>
            </a:r>
            <a:r>
              <a:rPr lang="es-ES" dirty="0"/>
              <a:t>á</a:t>
            </a:r>
            <a:r>
              <a:rPr dirty="0"/>
              <a:t>ndo inicia masaje cardíaco, ¿qué </a:t>
            </a:r>
            <a:r>
              <a:rPr lang="en-US" dirty="0"/>
              <a:t>otro procedimiento </a:t>
            </a:r>
            <a:r>
              <a:rPr dirty="0"/>
              <a:t>debe hacer</a:t>
            </a:r>
            <a:r>
              <a:rPr lang="en-US" dirty="0"/>
              <a:t> inmediatamente antes de empezar</a:t>
            </a:r>
            <a:r>
              <a:rPr dirty="0"/>
              <a:t>, si tiene la habilidad?</a:t>
            </a:r>
          </a:p>
        </p:txBody>
      </p:sp>
    </p:spTree>
    <p:extLst>
      <p:ext uri="{BB962C8B-B14F-4D97-AF65-F5344CB8AC3E}">
        <p14:creationId xmlns:p14="http://schemas.microsoft.com/office/powerpoint/2010/main" val="154816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/>
          </p:cNvSpPr>
          <p:nvPr>
            <p:ph type="ctrTitle"/>
          </p:nvPr>
        </p:nvSpPr>
        <p:spPr>
          <a:xfrm>
            <a:off x="1701800" y="5455933"/>
            <a:ext cx="9753600" cy="3291449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/>
          <a:lstStyle/>
          <a:p>
            <a:pPr defTabSz="452287">
              <a:defRPr sz="5488"/>
            </a:pPr>
            <a:r>
              <a:rPr dirty="0"/>
              <a:t>¿</a:t>
            </a:r>
            <a:r>
              <a:rPr dirty="0" err="1"/>
              <a:t>Dónde</a:t>
            </a:r>
            <a:r>
              <a:rPr dirty="0"/>
              <a:t> se </a:t>
            </a:r>
            <a:r>
              <a:rPr dirty="0" err="1"/>
              <a:t>coloca</a:t>
            </a:r>
            <a:r>
              <a:rPr dirty="0"/>
              <a:t> </a:t>
            </a:r>
            <a:r>
              <a:rPr dirty="0" err="1">
                <a:solidFill>
                  <a:schemeClr val="tx1"/>
                </a:solidFill>
              </a:rPr>
              <a:t>usted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/>
              <a:t>y </a:t>
            </a:r>
            <a:r>
              <a:rPr dirty="0" err="1"/>
              <a:t>dónde</a:t>
            </a:r>
            <a:r>
              <a:rPr dirty="0"/>
              <a:t> </a:t>
            </a:r>
            <a:r>
              <a:rPr dirty="0" err="1"/>
              <a:t>coloca</a:t>
            </a:r>
            <a:r>
              <a:rPr dirty="0"/>
              <a:t> las </a:t>
            </a:r>
            <a:r>
              <a:rPr dirty="0" err="1"/>
              <a:t>manos</a:t>
            </a:r>
            <a:r>
              <a:rPr dirty="0"/>
              <a:t> </a:t>
            </a:r>
            <a:r>
              <a:rPr dirty="0" err="1"/>
              <a:t>durante</a:t>
            </a:r>
            <a:r>
              <a:rPr dirty="0"/>
              <a:t> las </a:t>
            </a:r>
            <a:r>
              <a:rPr dirty="0" err="1"/>
              <a:t>compresiones</a:t>
            </a:r>
            <a:r>
              <a:rPr dirty="0"/>
              <a:t> </a:t>
            </a:r>
            <a:r>
              <a:rPr dirty="0" err="1"/>
              <a:t>torácicas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170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ctrTitle"/>
          </p:nvPr>
        </p:nvSpPr>
        <p:spPr>
          <a:xfrm>
            <a:off x="1541888" y="1985603"/>
            <a:ext cx="9753600" cy="241492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/>
          <a:lstStyle>
            <a:lvl1pPr defTabSz="385572">
              <a:defRPr sz="5200"/>
            </a:lvl1pPr>
          </a:lstStyle>
          <a:p>
            <a:r>
              <a:rPr dirty="0"/>
              <a:t>¿</a:t>
            </a:r>
            <a:r>
              <a:rPr dirty="0" err="1"/>
              <a:t>Qué</a:t>
            </a:r>
            <a:r>
              <a:rPr dirty="0"/>
              <a:t> tan </a:t>
            </a:r>
            <a:r>
              <a:rPr dirty="0" err="1"/>
              <a:t>profundo</a:t>
            </a:r>
            <a:r>
              <a:rPr dirty="0"/>
              <a:t> se </a:t>
            </a:r>
            <a:r>
              <a:rPr dirty="0" err="1"/>
              <a:t>comprime</a:t>
            </a:r>
            <a:r>
              <a:rPr dirty="0"/>
              <a:t> el </a:t>
            </a:r>
            <a:r>
              <a:rPr dirty="0" err="1"/>
              <a:t>esternón</a:t>
            </a:r>
            <a:r>
              <a:rPr dirty="0"/>
              <a:t> y </a:t>
            </a:r>
            <a:r>
              <a:rPr dirty="0" err="1"/>
              <a:t>cuál</a:t>
            </a:r>
            <a:r>
              <a:rPr dirty="0"/>
              <a:t> </a:t>
            </a:r>
            <a:r>
              <a:rPr dirty="0" err="1"/>
              <a:t>es</a:t>
            </a:r>
            <a:r>
              <a:rPr dirty="0"/>
              <a:t> la </a:t>
            </a:r>
            <a:r>
              <a:rPr dirty="0" err="1"/>
              <a:t>frecuencia</a:t>
            </a:r>
            <a:r>
              <a:rPr dirty="0"/>
              <a:t> y el </a:t>
            </a:r>
            <a:r>
              <a:rPr dirty="0" err="1"/>
              <a:t>ritmo</a:t>
            </a:r>
            <a:r>
              <a:rPr dirty="0"/>
              <a:t> de </a:t>
            </a:r>
            <a:r>
              <a:rPr dirty="0" err="1"/>
              <a:t>compresiones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503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/>
          </p:cNvSpPr>
          <p:nvPr>
            <p:ph type="ctrTitle"/>
          </p:nvPr>
        </p:nvSpPr>
        <p:spPr>
          <a:xfrm>
            <a:off x="1651000" y="2586849"/>
            <a:ext cx="9753600" cy="3395698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/>
          <a:lstStyle>
            <a:lvl1pPr defTabSz="379729">
              <a:defRPr sz="5200"/>
            </a:lvl1pPr>
          </a:lstStyle>
          <a:p>
            <a:r>
              <a:rPr dirty="0"/>
              <a:t>¿</a:t>
            </a:r>
            <a:r>
              <a:rPr dirty="0" err="1"/>
              <a:t>Cómo</a:t>
            </a:r>
            <a:r>
              <a:rPr dirty="0"/>
              <a:t> se </a:t>
            </a:r>
            <a:r>
              <a:rPr dirty="0" err="1"/>
              <a:t>coord</a:t>
            </a:r>
            <a:r>
              <a:rPr lang="en-US" dirty="0" err="1"/>
              <a:t>i</a:t>
            </a:r>
            <a:r>
              <a:rPr dirty="0" err="1"/>
              <a:t>nan</a:t>
            </a:r>
            <a:r>
              <a:rPr dirty="0"/>
              <a:t> las </a:t>
            </a:r>
            <a:r>
              <a:rPr dirty="0" err="1"/>
              <a:t>compresiones</a:t>
            </a:r>
            <a:r>
              <a:rPr dirty="0"/>
              <a:t> con la VPP y </a:t>
            </a:r>
            <a:r>
              <a:rPr dirty="0" err="1"/>
              <a:t>quién</a:t>
            </a:r>
            <a:r>
              <a:rPr dirty="0"/>
              <a:t> </a:t>
            </a:r>
            <a:r>
              <a:rPr dirty="0" err="1"/>
              <a:t>está</a:t>
            </a:r>
            <a:r>
              <a:rPr dirty="0"/>
              <a:t> </a:t>
            </a:r>
            <a:r>
              <a:rPr dirty="0" err="1"/>
              <a:t>encargado</a:t>
            </a:r>
            <a:r>
              <a:rPr dirty="0"/>
              <a:t> </a:t>
            </a:r>
            <a:r>
              <a:rPr dirty="0" err="1"/>
              <a:t>contar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voz</a:t>
            </a:r>
            <a:r>
              <a:rPr dirty="0"/>
              <a:t> </a:t>
            </a:r>
            <a:r>
              <a:rPr dirty="0" err="1"/>
              <a:t>alta</a:t>
            </a:r>
            <a:r>
              <a:rPr dirty="0"/>
              <a:t> el </a:t>
            </a:r>
            <a:r>
              <a:rPr dirty="0" err="1"/>
              <a:t>ritmo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30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/>
          </p:cNvSpPr>
          <p:nvPr>
            <p:ph type="ctrTitle"/>
          </p:nvPr>
        </p:nvSpPr>
        <p:spPr>
          <a:xfrm>
            <a:off x="1803400" y="3145649"/>
            <a:ext cx="9753600" cy="3395698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/>
          <a:lstStyle>
            <a:lvl1pPr defTabSz="379729">
              <a:defRPr sz="5200"/>
            </a:lvl1pPr>
          </a:lstStyle>
          <a:p>
            <a:r>
              <a:rPr dirty="0"/>
              <a:t>¿</a:t>
            </a:r>
            <a:r>
              <a:rPr dirty="0" err="1"/>
              <a:t>Cuándo</a:t>
            </a:r>
            <a:r>
              <a:rPr dirty="0"/>
              <a:t> </a:t>
            </a:r>
            <a:r>
              <a:rPr dirty="0" err="1"/>
              <a:t>debe</a:t>
            </a:r>
            <a:r>
              <a:rPr dirty="0"/>
              <a:t> </a:t>
            </a:r>
            <a:r>
              <a:rPr dirty="0" err="1"/>
              <a:t>evaluar</a:t>
            </a:r>
            <a:r>
              <a:rPr dirty="0"/>
              <a:t> la </a:t>
            </a:r>
            <a:r>
              <a:rPr dirty="0" err="1"/>
              <a:t>respuesta</a:t>
            </a:r>
            <a:r>
              <a:rPr dirty="0"/>
              <a:t> de la </a:t>
            </a:r>
            <a:r>
              <a:rPr dirty="0" err="1"/>
              <a:t>frecuencia</a:t>
            </a:r>
            <a:r>
              <a:rPr dirty="0"/>
              <a:t> </a:t>
            </a:r>
            <a:r>
              <a:rPr dirty="0" err="1"/>
              <a:t>cardíaca</a:t>
            </a:r>
            <a:r>
              <a:rPr dirty="0"/>
              <a:t> del </a:t>
            </a:r>
            <a:r>
              <a:rPr dirty="0" err="1"/>
              <a:t>bebé</a:t>
            </a:r>
            <a:r>
              <a:rPr dirty="0"/>
              <a:t> </a:t>
            </a:r>
            <a:r>
              <a:rPr dirty="0" err="1"/>
              <a:t>durante</a:t>
            </a:r>
            <a:r>
              <a:rPr dirty="0"/>
              <a:t> las </a:t>
            </a:r>
            <a:r>
              <a:rPr dirty="0" err="1"/>
              <a:t>compresiones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0733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/>
          </p:cNvSpPr>
          <p:nvPr>
            <p:ph type="ctrTitle"/>
          </p:nvPr>
        </p:nvSpPr>
        <p:spPr>
          <a:xfrm>
            <a:off x="1828800" y="3115056"/>
            <a:ext cx="9948672" cy="387434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>
            <a:noAutofit/>
          </a:bodyPr>
          <a:lstStyle/>
          <a:p>
            <a:pPr defTabSz="286258">
              <a:defRPr sz="3900"/>
            </a:pPr>
            <a:r>
              <a:rPr sz="4400" dirty="0" err="1"/>
              <a:t>Después</a:t>
            </a:r>
            <a:r>
              <a:rPr sz="4400" dirty="0"/>
              <a:t> de 1 </a:t>
            </a:r>
            <a:r>
              <a:rPr sz="4400" dirty="0" err="1"/>
              <a:t>minuto</a:t>
            </a:r>
            <a:r>
              <a:rPr sz="4400" dirty="0"/>
              <a:t> de </a:t>
            </a:r>
            <a:r>
              <a:rPr sz="4400" dirty="0" err="1"/>
              <a:t>compresiones</a:t>
            </a:r>
            <a:r>
              <a:rPr sz="4400" dirty="0"/>
              <a:t>, </a:t>
            </a:r>
            <a:r>
              <a:rPr sz="4400" dirty="0" err="1"/>
              <a:t>bien</a:t>
            </a:r>
            <a:r>
              <a:rPr sz="4400" dirty="0"/>
              <a:t> </a:t>
            </a:r>
            <a:r>
              <a:rPr sz="4400" dirty="0" err="1"/>
              <a:t>coordinado</a:t>
            </a:r>
            <a:r>
              <a:rPr sz="4400" dirty="0"/>
              <a:t> con la VPP con </a:t>
            </a:r>
            <a:r>
              <a:rPr sz="4400" dirty="0" err="1"/>
              <a:t>oxígeno</a:t>
            </a:r>
            <a:r>
              <a:rPr sz="4400" dirty="0"/>
              <a:t> de 100%, la </a:t>
            </a:r>
            <a:r>
              <a:rPr sz="4400" dirty="0" err="1"/>
              <a:t>frecuencia</a:t>
            </a:r>
            <a:r>
              <a:rPr sz="4400" dirty="0"/>
              <a:t> </a:t>
            </a:r>
            <a:r>
              <a:rPr sz="4400" dirty="0" err="1"/>
              <a:t>cardíaca</a:t>
            </a:r>
            <a:r>
              <a:rPr sz="4400" dirty="0"/>
              <a:t> </a:t>
            </a:r>
            <a:r>
              <a:rPr sz="4400" dirty="0" err="1"/>
              <a:t>es</a:t>
            </a:r>
            <a:r>
              <a:rPr sz="4400" dirty="0"/>
              <a:t> de 60 o </a:t>
            </a:r>
            <a:r>
              <a:rPr sz="4400" dirty="0" err="1"/>
              <a:t>más</a:t>
            </a:r>
            <a:r>
              <a:rPr sz="4400" dirty="0"/>
              <a:t> </a:t>
            </a:r>
            <a:r>
              <a:rPr sz="4400" dirty="0" err="1"/>
              <a:t>alta.</a:t>
            </a:r>
            <a:endParaRPr sz="4400" dirty="0"/>
          </a:p>
          <a:p>
            <a:pPr defTabSz="286258">
              <a:defRPr sz="3900"/>
            </a:pPr>
            <a:endParaRPr sz="4400" dirty="0"/>
          </a:p>
          <a:p>
            <a:pPr defTabSz="286258">
              <a:defRPr sz="3900"/>
            </a:pPr>
            <a:r>
              <a:rPr sz="4400" b="1" dirty="0"/>
              <a:t>¿</a:t>
            </a:r>
            <a:r>
              <a:rPr sz="4400" b="1" dirty="0" err="1"/>
              <a:t>Qué</a:t>
            </a:r>
            <a:r>
              <a:rPr sz="4400" b="1" dirty="0"/>
              <a:t> </a:t>
            </a:r>
            <a:r>
              <a:rPr sz="4400" b="1" dirty="0" err="1"/>
              <a:t>debe</a:t>
            </a:r>
            <a:r>
              <a:rPr sz="4400" b="1" dirty="0"/>
              <a:t> </a:t>
            </a:r>
            <a:r>
              <a:rPr sz="4400" b="1" dirty="0" err="1"/>
              <a:t>hacer</a:t>
            </a:r>
            <a:r>
              <a:rPr sz="4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95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ctrTitle"/>
          </p:nvPr>
        </p:nvSpPr>
        <p:spPr>
          <a:xfrm>
            <a:off x="859536" y="3899109"/>
            <a:ext cx="4610608" cy="339569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03783">
              <a:defRPr sz="4100"/>
            </a:pPr>
            <a:r>
              <a:rPr sz="5400" dirty="0"/>
              <a:t>Programa Oficial de Reanimación Neonatal de la Academia Americana de Pediatría y la Asociación Americana del Corazón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ubTitle" idx="1"/>
          </p:nvPr>
        </p:nvSpPr>
        <p:spPr>
          <a:xfrm>
            <a:off x="859536" y="7459399"/>
            <a:ext cx="4429760" cy="96700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303783">
              <a:defRPr sz="4100"/>
            </a:pPr>
            <a:r>
              <a:rPr lang="en-US" sz="2800" dirty="0" err="1"/>
              <a:t>Texto</a:t>
            </a:r>
            <a:r>
              <a:rPr lang="en-US" sz="2800" dirty="0"/>
              <a:t> </a:t>
            </a:r>
            <a:r>
              <a:rPr lang="en-US" sz="2800" dirty="0" err="1"/>
              <a:t>Edición</a:t>
            </a:r>
            <a:r>
              <a:rPr lang="en-US" sz="2800" dirty="0"/>
              <a:t> 7</a:t>
            </a:r>
          </a:p>
          <a:p>
            <a:pPr defTabSz="303783">
              <a:defRPr sz="4100"/>
            </a:pPr>
            <a:r>
              <a:rPr lang="en-US" sz="2800" dirty="0" err="1"/>
              <a:t>Lecciones</a:t>
            </a:r>
            <a:r>
              <a:rPr lang="en-US" sz="2800" dirty="0"/>
              <a:t> 1-4 y 6</a:t>
            </a:r>
          </a:p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2FEF1-C24B-604A-B4E0-9E711E0C5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872" y="861522"/>
            <a:ext cx="6281928" cy="8381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52">
            <a:extLst>
              <a:ext uri="{FF2B5EF4-FFF2-40B4-BE49-F238E27FC236}">
                <a16:creationId xmlns:a16="http://schemas.microsoft.com/office/drawing/2014/main" id="{88652D27-2485-AC47-909A-946F88CDDC11}"/>
              </a:ext>
            </a:extLst>
          </p:cNvPr>
          <p:cNvSpPr txBox="1">
            <a:spLocks/>
          </p:cNvSpPr>
          <p:nvPr/>
        </p:nvSpPr>
        <p:spPr>
          <a:xfrm>
            <a:off x="1549400" y="3023124"/>
            <a:ext cx="9753600" cy="391754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+mj-ea"/>
                <a:cs typeface="+mj-cs"/>
              </a:defRPr>
            </a:lvl1pPr>
          </a:lstStyle>
          <a:p>
            <a:pPr defTabSz="268731">
              <a:defRPr sz="3600"/>
            </a:pPr>
            <a:r>
              <a:rPr lang="en-US" sz="4400" dirty="0" err="1"/>
              <a:t>Después</a:t>
            </a:r>
            <a:r>
              <a:rPr lang="en-US" sz="4400" dirty="0"/>
              <a:t> de 1 </a:t>
            </a:r>
            <a:r>
              <a:rPr lang="en-US" sz="4400" dirty="0" err="1"/>
              <a:t>minuto</a:t>
            </a:r>
            <a:r>
              <a:rPr lang="en-US" sz="4400" dirty="0"/>
              <a:t> de </a:t>
            </a:r>
            <a:r>
              <a:rPr lang="en-US" sz="4400" dirty="0" err="1"/>
              <a:t>compresiones</a:t>
            </a:r>
            <a:r>
              <a:rPr lang="en-US" sz="4400" dirty="0"/>
              <a:t> </a:t>
            </a:r>
            <a:r>
              <a:rPr lang="en-US" sz="4400" dirty="0" err="1"/>
              <a:t>torácicas</a:t>
            </a:r>
            <a:r>
              <a:rPr lang="en-US" sz="4400" dirty="0"/>
              <a:t> </a:t>
            </a:r>
            <a:r>
              <a:rPr lang="en-US" sz="4400" dirty="0" err="1"/>
              <a:t>bien</a:t>
            </a:r>
            <a:r>
              <a:rPr lang="en-US" sz="4400" dirty="0"/>
              <a:t> </a:t>
            </a:r>
            <a:r>
              <a:rPr lang="en-US" sz="4400" dirty="0" err="1"/>
              <a:t>coordinado</a:t>
            </a:r>
            <a:r>
              <a:rPr lang="en-US" sz="4400" dirty="0"/>
              <a:t> con la VPP con </a:t>
            </a:r>
            <a:r>
              <a:rPr lang="en-US" sz="4400" dirty="0" err="1"/>
              <a:t>oxígeno</a:t>
            </a:r>
            <a:r>
              <a:rPr lang="en-US" sz="4400" dirty="0"/>
              <a:t> de 100%, la </a:t>
            </a:r>
            <a:r>
              <a:rPr lang="en-US" sz="4400" dirty="0" err="1"/>
              <a:t>frecuencia</a:t>
            </a:r>
            <a:r>
              <a:rPr lang="en-US" sz="4400" dirty="0"/>
              <a:t> </a:t>
            </a:r>
            <a:r>
              <a:rPr lang="en-US" sz="4400" dirty="0" err="1"/>
              <a:t>cardíaca</a:t>
            </a:r>
            <a:r>
              <a:rPr lang="en-US" sz="4400" dirty="0"/>
              <a:t> </a:t>
            </a:r>
            <a:r>
              <a:rPr lang="en-US" sz="4400" dirty="0" err="1"/>
              <a:t>siga</a:t>
            </a:r>
            <a:r>
              <a:rPr lang="en-US" sz="4400" dirty="0"/>
              <a:t> </a:t>
            </a:r>
            <a:r>
              <a:rPr lang="en-US" sz="4400" dirty="0" err="1"/>
              <a:t>menor</a:t>
            </a:r>
            <a:r>
              <a:rPr lang="en-US" sz="4400" dirty="0"/>
              <a:t> de 60.</a:t>
            </a:r>
          </a:p>
          <a:p>
            <a:pPr defTabSz="268731">
              <a:defRPr sz="3600"/>
            </a:pPr>
            <a:endParaRPr lang="en-US" sz="4400" dirty="0"/>
          </a:p>
          <a:p>
            <a:pPr defTabSz="268731">
              <a:defRPr sz="3600"/>
            </a:pPr>
            <a:r>
              <a:rPr lang="en-US" sz="4400" b="1" dirty="0"/>
              <a:t>¿</a:t>
            </a:r>
            <a:r>
              <a:rPr lang="en-US" sz="4400" b="1" dirty="0" err="1"/>
              <a:t>Qué</a:t>
            </a:r>
            <a:r>
              <a:rPr lang="en-US" sz="4400" b="1" dirty="0"/>
              <a:t> </a:t>
            </a:r>
            <a:r>
              <a:rPr lang="en-US" sz="4400" b="1" dirty="0" err="1"/>
              <a:t>debe</a:t>
            </a:r>
            <a:r>
              <a:rPr lang="en-US" sz="4400" b="1" dirty="0"/>
              <a:t> </a:t>
            </a:r>
            <a:r>
              <a:rPr lang="en-US" sz="4400" b="1" dirty="0" err="1"/>
              <a:t>hacer</a:t>
            </a:r>
            <a:r>
              <a:rPr lang="en-US" sz="4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31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1323735"/>
            <a:ext cx="11216640" cy="1198516"/>
          </a:xfrm>
        </p:spPr>
        <p:txBody>
          <a:bodyPr/>
          <a:lstStyle/>
          <a:p>
            <a:r>
              <a:rPr lang="en-US" b="1" dirty="0"/>
              <a:t>                 </a:t>
            </a:r>
            <a:r>
              <a:rPr lang="en-US" b="1" dirty="0" err="1"/>
              <a:t>Decisiones</a:t>
            </a:r>
            <a:r>
              <a:rPr lang="en-US" b="1" dirty="0"/>
              <a:t> </a:t>
            </a:r>
            <a:r>
              <a:rPr lang="en-US" b="1" dirty="0" err="1"/>
              <a:t>Difíciles</a:t>
            </a:r>
            <a:r>
              <a:rPr lang="en-US" b="1" dirty="0"/>
              <a:t>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080" y="2882635"/>
            <a:ext cx="5885092" cy="5547230"/>
          </a:xfrm>
        </p:spPr>
        <p:txBody>
          <a:bodyPr/>
          <a:lstStyle/>
          <a:p>
            <a:r>
              <a:rPr lang="en-US" dirty="0" err="1"/>
              <a:t>Cuáles</a:t>
            </a:r>
            <a:r>
              <a:rPr lang="en-US" dirty="0"/>
              <a:t> son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consideraciones</a:t>
            </a:r>
            <a:r>
              <a:rPr lang="en-US" dirty="0"/>
              <a:t> </a:t>
            </a:r>
            <a:r>
              <a:rPr lang="en-US" dirty="0" err="1"/>
              <a:t>implicadas</a:t>
            </a:r>
            <a:r>
              <a:rPr lang="en-US" dirty="0"/>
              <a:t> en la decision de </a:t>
            </a:r>
            <a:r>
              <a:rPr lang="en-US" dirty="0" err="1"/>
              <a:t>iniciar</a:t>
            </a:r>
            <a:r>
              <a:rPr lang="en-US" dirty="0"/>
              <a:t> la </a:t>
            </a:r>
            <a:r>
              <a:rPr lang="en-US" dirty="0" err="1"/>
              <a:t>reanimación</a:t>
            </a:r>
            <a:r>
              <a:rPr lang="en-US" dirty="0"/>
              <a:t> o no de un </a:t>
            </a:r>
            <a:r>
              <a:rPr lang="en-US" dirty="0" err="1"/>
              <a:t>bebé</a:t>
            </a:r>
            <a:r>
              <a:rPr lang="en-US" dirty="0"/>
              <a:t> </a:t>
            </a:r>
            <a:r>
              <a:rPr lang="en-US" dirty="0" err="1"/>
              <a:t>extremadamente</a:t>
            </a:r>
            <a:r>
              <a:rPr lang="en-US" dirty="0"/>
              <a:t> </a:t>
            </a:r>
            <a:r>
              <a:rPr lang="en-US" dirty="0" err="1"/>
              <a:t>prematuro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 err="1"/>
              <a:t>Existen</a:t>
            </a:r>
            <a:r>
              <a:rPr lang="en-US" dirty="0"/>
              <a:t> </a:t>
            </a:r>
            <a:r>
              <a:rPr lang="en-US" dirty="0" err="1"/>
              <a:t>situaciones</a:t>
            </a:r>
            <a:r>
              <a:rPr lang="en-US" dirty="0"/>
              <a:t> en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sea </a:t>
            </a:r>
            <a:r>
              <a:rPr lang="en-US" dirty="0" err="1"/>
              <a:t>ético</a:t>
            </a:r>
            <a:r>
              <a:rPr lang="en-US" dirty="0"/>
              <a:t> no </a:t>
            </a:r>
            <a:r>
              <a:rPr lang="en-US" dirty="0" err="1"/>
              <a:t>iniciar</a:t>
            </a:r>
            <a:r>
              <a:rPr lang="en-US" dirty="0"/>
              <a:t> la </a:t>
            </a:r>
            <a:r>
              <a:rPr lang="en-US" dirty="0" err="1"/>
              <a:t>reanimación</a:t>
            </a:r>
            <a:r>
              <a:rPr lang="en-US" dirty="0"/>
              <a:t>?</a:t>
            </a:r>
          </a:p>
        </p:txBody>
      </p:sp>
      <p:pic>
        <p:nvPicPr>
          <p:cNvPr id="5" name="Picture 4" descr="21-week-preemie-afton-mow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173" y="3808335"/>
            <a:ext cx="4894575" cy="329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</p:spPr>
        <p:txBody>
          <a:bodyPr/>
          <a:lstStyle/>
          <a:p>
            <a:r>
              <a:rPr lang="en-US" dirty="0"/>
              <a:t>   </a:t>
            </a:r>
            <a:r>
              <a:rPr lang="en-US" b="1" dirty="0" err="1"/>
              <a:t>Principios</a:t>
            </a:r>
            <a:r>
              <a:rPr lang="en-US" b="1" dirty="0"/>
              <a:t> </a:t>
            </a:r>
            <a:r>
              <a:rPr lang="en-US" b="1" dirty="0" err="1"/>
              <a:t>BioÉticos</a:t>
            </a:r>
            <a:r>
              <a:rPr lang="en-US" b="1" dirty="0"/>
              <a:t> de la </a:t>
            </a:r>
            <a:r>
              <a:rPr lang="en-US" b="1" dirty="0" err="1"/>
              <a:t>Reanimación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080" y="2404535"/>
            <a:ext cx="11216640" cy="618857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/>
              <a:t>Autonomía</a:t>
            </a:r>
            <a:r>
              <a:rPr lang="en-US" dirty="0"/>
              <a:t>: </a:t>
            </a:r>
            <a:r>
              <a:rPr lang="en-US" dirty="0" err="1"/>
              <a:t>Respetar</a:t>
            </a:r>
            <a:r>
              <a:rPr lang="en-US" dirty="0"/>
              <a:t> las </a:t>
            </a:r>
            <a:r>
              <a:rPr lang="en-US" dirty="0" err="1"/>
              <a:t>decisiones</a:t>
            </a:r>
            <a:r>
              <a:rPr lang="en-US" dirty="0"/>
              <a:t> </a:t>
            </a:r>
            <a:r>
              <a:rPr lang="en-US" dirty="0" err="1"/>
              <a:t>autónomas</a:t>
            </a:r>
            <a:r>
              <a:rPr lang="en-US" dirty="0"/>
              <a:t> de los </a:t>
            </a:r>
            <a:r>
              <a:rPr lang="en-US" dirty="0" err="1"/>
              <a:t>pacientes</a:t>
            </a:r>
            <a:r>
              <a:rPr lang="en-US" dirty="0"/>
              <a:t>  en el </a:t>
            </a:r>
            <a:r>
              <a:rPr lang="en-US" dirty="0" err="1"/>
              <a:t>proceso</a:t>
            </a:r>
            <a:r>
              <a:rPr lang="en-US" dirty="0"/>
              <a:t> de la </a:t>
            </a:r>
            <a:r>
              <a:rPr lang="en-US" dirty="0" err="1"/>
              <a:t>recuperaciòn</a:t>
            </a:r>
            <a:r>
              <a:rPr lang="en-US" dirty="0"/>
              <a:t> de la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un derecho fundamental.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 err="1"/>
              <a:t>Beneficencia</a:t>
            </a:r>
            <a:r>
              <a:rPr lang="en-US" b="1" dirty="0"/>
              <a:t>:  </a:t>
            </a:r>
            <a:r>
              <a:rPr lang="en-US" dirty="0" err="1"/>
              <a:t>Poner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lo que se </a:t>
            </a:r>
            <a:r>
              <a:rPr lang="en-US" dirty="0" err="1"/>
              <a:t>disponga</a:t>
            </a:r>
            <a:r>
              <a:rPr lang="en-US" dirty="0"/>
              <a:t> para </a:t>
            </a:r>
            <a:r>
              <a:rPr lang="en-US" dirty="0" err="1"/>
              <a:t>brindar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adecuada</a:t>
            </a:r>
            <a:r>
              <a:rPr lang="en-US" dirty="0"/>
              <a:t> </a:t>
            </a:r>
            <a:r>
              <a:rPr lang="en-US" dirty="0" err="1"/>
              <a:t>atención</a:t>
            </a:r>
            <a:r>
              <a:rPr lang="en-US" dirty="0"/>
              <a:t> que </a:t>
            </a:r>
            <a:r>
              <a:rPr lang="en-US" dirty="0" err="1"/>
              <a:t>beneficie</a:t>
            </a:r>
            <a:r>
              <a:rPr lang="en-US" dirty="0"/>
              <a:t> al </a:t>
            </a:r>
            <a:r>
              <a:rPr lang="en-US" dirty="0" err="1"/>
              <a:t>paciente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No </a:t>
            </a:r>
            <a:r>
              <a:rPr lang="en-US" b="1" dirty="0" err="1"/>
              <a:t>Maleficencia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causar</a:t>
            </a:r>
            <a:r>
              <a:rPr lang="en-US" dirty="0"/>
              <a:t> </a:t>
            </a:r>
            <a:r>
              <a:rPr lang="en-US" dirty="0" err="1"/>
              <a:t>daño</a:t>
            </a:r>
            <a:r>
              <a:rPr lang="en-US" dirty="0"/>
              <a:t>: mala praxis, </a:t>
            </a:r>
            <a:r>
              <a:rPr lang="en-US" dirty="0" err="1"/>
              <a:t>impericia</a:t>
            </a:r>
            <a:r>
              <a:rPr lang="en-US" dirty="0"/>
              <a:t>, </a:t>
            </a:r>
            <a:r>
              <a:rPr lang="en-US" dirty="0" err="1"/>
              <a:t>falta</a:t>
            </a:r>
            <a:r>
              <a:rPr lang="en-US" dirty="0"/>
              <a:t> de </a:t>
            </a:r>
            <a:r>
              <a:rPr lang="en-US" dirty="0" err="1"/>
              <a:t>conocimientos</a:t>
            </a:r>
            <a:r>
              <a:rPr lang="en-US" dirty="0"/>
              <a:t> y </a:t>
            </a:r>
            <a:r>
              <a:rPr lang="en-US" dirty="0" err="1"/>
              <a:t>capacitaciòn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 err="1"/>
              <a:t>Justicia</a:t>
            </a:r>
            <a:r>
              <a:rPr lang="en-US" dirty="0"/>
              <a:t>: Se </a:t>
            </a:r>
            <a:r>
              <a:rPr lang="en-US" dirty="0" err="1"/>
              <a:t>trata</a:t>
            </a:r>
            <a:r>
              <a:rPr lang="en-US" dirty="0"/>
              <a:t> de la </a:t>
            </a:r>
            <a:r>
              <a:rPr lang="en-US" dirty="0" err="1"/>
              <a:t>distribución</a:t>
            </a:r>
            <a:r>
              <a:rPr lang="en-US" dirty="0"/>
              <a:t> </a:t>
            </a:r>
            <a:r>
              <a:rPr lang="en-US" dirty="0" err="1"/>
              <a:t>equitativa</a:t>
            </a:r>
            <a:r>
              <a:rPr lang="en-US" dirty="0"/>
              <a:t> y </a:t>
            </a:r>
            <a:r>
              <a:rPr lang="en-US" dirty="0" err="1"/>
              <a:t>justa</a:t>
            </a:r>
            <a:r>
              <a:rPr lang="en-US" dirty="0"/>
              <a:t> de los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humanos</a:t>
            </a:r>
            <a:r>
              <a:rPr lang="en-US" dirty="0"/>
              <a:t>, </a:t>
            </a:r>
            <a:r>
              <a:rPr lang="en-US" dirty="0" err="1"/>
              <a:t>tecnológicos</a:t>
            </a:r>
            <a:r>
              <a:rPr lang="en-US" dirty="0"/>
              <a:t> y </a:t>
            </a:r>
            <a:r>
              <a:rPr lang="en-US" dirty="0" err="1"/>
              <a:t>financieros</a:t>
            </a:r>
            <a:r>
              <a:rPr lang="en-US" dirty="0"/>
              <a:t> para la </a:t>
            </a:r>
            <a:r>
              <a:rPr lang="en-US" dirty="0" err="1"/>
              <a:t>recuperación</a:t>
            </a:r>
            <a:r>
              <a:rPr lang="en-US" dirty="0"/>
              <a:t> de la </a:t>
            </a:r>
            <a:r>
              <a:rPr lang="en-US" dirty="0" err="1"/>
              <a:t>salud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70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b="1" dirty="0" err="1"/>
              <a:t>Rol</a:t>
            </a:r>
            <a:r>
              <a:rPr lang="en-US" b="1" dirty="0"/>
              <a:t> de los Padres y de </a:t>
            </a:r>
            <a:r>
              <a:rPr lang="en-US" b="1" dirty="0" err="1"/>
              <a:t>los</a:t>
            </a:r>
            <a:r>
              <a:rPr lang="en-US" b="1" dirty="0"/>
              <a:t>  </a:t>
            </a:r>
            <a:r>
              <a:rPr lang="en-US" b="1" dirty="0" err="1"/>
              <a:t>Profesionales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080" y="1985601"/>
            <a:ext cx="6957148" cy="7459425"/>
          </a:xfrm>
        </p:spPr>
        <p:txBody>
          <a:bodyPr/>
          <a:lstStyle/>
          <a:p>
            <a:r>
              <a:rPr lang="en-US" dirty="0" err="1"/>
              <a:t>Cuando</a:t>
            </a:r>
            <a:r>
              <a:rPr lang="en-US" dirty="0"/>
              <a:t> no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seguro</a:t>
            </a:r>
            <a:r>
              <a:rPr lang="en-US" dirty="0"/>
              <a:t> de que el </a:t>
            </a:r>
            <a:r>
              <a:rPr lang="en-US" dirty="0" err="1"/>
              <a:t>bebé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sobrevivir</a:t>
            </a:r>
            <a:r>
              <a:rPr lang="en-US" dirty="0"/>
              <a:t> o </a:t>
            </a:r>
            <a:r>
              <a:rPr lang="en-US" dirty="0" err="1"/>
              <a:t>sobrevivir</a:t>
            </a:r>
            <a:r>
              <a:rPr lang="en-US" dirty="0"/>
              <a:t> con la </a:t>
            </a:r>
            <a:r>
              <a:rPr lang="en-US" dirty="0" err="1"/>
              <a:t>vida</a:t>
            </a:r>
            <a:r>
              <a:rPr lang="en-US" dirty="0"/>
              <a:t> de </a:t>
            </a:r>
            <a:r>
              <a:rPr lang="en-US" dirty="0" err="1"/>
              <a:t>calidad</a:t>
            </a:r>
            <a:r>
              <a:rPr lang="en-US" dirty="0"/>
              <a:t>,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guía</a:t>
            </a:r>
            <a:r>
              <a:rPr lang="en-US" dirty="0"/>
              <a:t> son los </a:t>
            </a:r>
            <a:r>
              <a:rPr lang="en-US" dirty="0" err="1"/>
              <a:t>principios</a:t>
            </a:r>
            <a:r>
              <a:rPr lang="en-US" dirty="0"/>
              <a:t> </a:t>
            </a:r>
            <a:r>
              <a:rPr lang="en-US" dirty="0" err="1"/>
              <a:t>éticos</a:t>
            </a:r>
            <a:r>
              <a:rPr lang="en-US" dirty="0"/>
              <a:t> y las </a:t>
            </a:r>
            <a:r>
              <a:rPr lang="en-US" dirty="0" err="1"/>
              <a:t>leyes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paìs</a:t>
            </a:r>
            <a:r>
              <a:rPr lang="en-US" dirty="0"/>
              <a:t>.</a:t>
            </a:r>
          </a:p>
          <a:p>
            <a:r>
              <a:rPr lang="en-US" dirty="0" err="1"/>
              <a:t>Por</a:t>
            </a:r>
            <a:r>
              <a:rPr lang="en-US" dirty="0"/>
              <a:t> lo general, se </a:t>
            </a:r>
            <a:r>
              <a:rPr lang="en-US" dirty="0" err="1"/>
              <a:t>considera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son los padres los </a:t>
            </a:r>
            <a:r>
              <a:rPr lang="en-US" dirty="0" err="1"/>
              <a:t>mejores</a:t>
            </a:r>
            <a:r>
              <a:rPr lang="en-US" dirty="0"/>
              <a:t> </a:t>
            </a:r>
            <a:r>
              <a:rPr lang="en-US" dirty="0" err="1"/>
              <a:t>substitutos</a:t>
            </a:r>
            <a:r>
              <a:rPr lang="en-US" dirty="0"/>
              <a:t> </a:t>
            </a:r>
            <a:r>
              <a:rPr lang="en-US" dirty="0" err="1"/>
              <a:t>responsables</a:t>
            </a:r>
            <a:r>
              <a:rPr lang="en-US" dirty="0"/>
              <a:t> de la </a:t>
            </a:r>
            <a:r>
              <a:rPr lang="en-US" dirty="0" err="1"/>
              <a:t>toma</a:t>
            </a:r>
            <a:r>
              <a:rPr lang="en-US" dirty="0"/>
              <a:t> de </a:t>
            </a:r>
            <a:r>
              <a:rPr lang="en-US" dirty="0" err="1"/>
              <a:t>decisiones</a:t>
            </a:r>
            <a:r>
              <a:rPr lang="en-US" dirty="0"/>
              <a:t> de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propios</a:t>
            </a:r>
            <a:r>
              <a:rPr lang="en-US" dirty="0"/>
              <a:t> </a:t>
            </a:r>
            <a:r>
              <a:rPr lang="en-US" dirty="0" err="1"/>
              <a:t>bebés</a:t>
            </a:r>
            <a:r>
              <a:rPr lang="en-US" dirty="0"/>
              <a:t> y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participar</a:t>
            </a:r>
            <a:r>
              <a:rPr lang="en-US" dirty="0"/>
              <a:t> en la </a:t>
            </a:r>
            <a:r>
              <a:rPr lang="en-US" dirty="0" err="1"/>
              <a:t>toma</a:t>
            </a:r>
            <a:r>
              <a:rPr lang="en-US" dirty="0"/>
              <a:t> de </a:t>
            </a:r>
            <a:r>
              <a:rPr lang="en-US" dirty="0" err="1"/>
              <a:t>decisiones</a:t>
            </a:r>
            <a:r>
              <a:rPr lang="en-US" dirty="0"/>
              <a:t> </a:t>
            </a:r>
            <a:r>
              <a:rPr lang="en-US" dirty="0" err="1"/>
              <a:t>conjunta</a:t>
            </a:r>
            <a:r>
              <a:rPr lang="en-US" dirty="0"/>
              <a:t> </a:t>
            </a:r>
            <a:r>
              <a:rPr lang="en-US" dirty="0" err="1"/>
              <a:t>siempre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sea </a:t>
            </a:r>
            <a:r>
              <a:rPr lang="en-US" dirty="0" err="1"/>
              <a:t>posible</a:t>
            </a:r>
            <a:r>
              <a:rPr lang="en-US" dirty="0"/>
              <a:t>.</a:t>
            </a:r>
          </a:p>
          <a:p>
            <a:r>
              <a:rPr lang="en-US" dirty="0" err="1"/>
              <a:t>Necesitan</a:t>
            </a:r>
            <a:r>
              <a:rPr lang="en-US" dirty="0"/>
              <a:t> </a:t>
            </a:r>
            <a:r>
              <a:rPr lang="en-US" dirty="0" err="1"/>
              <a:t>información</a:t>
            </a:r>
            <a:r>
              <a:rPr lang="en-US" dirty="0"/>
              <a:t> </a:t>
            </a:r>
            <a:r>
              <a:rPr lang="en-US" dirty="0" err="1"/>
              <a:t>relevante</a:t>
            </a:r>
            <a:r>
              <a:rPr lang="en-US" dirty="0"/>
              <a:t>, </a:t>
            </a:r>
            <a:r>
              <a:rPr lang="en-US" dirty="0" err="1"/>
              <a:t>precisa</a:t>
            </a:r>
            <a:r>
              <a:rPr lang="en-US" dirty="0"/>
              <a:t>, y </a:t>
            </a:r>
            <a:r>
              <a:rPr lang="en-US" dirty="0" err="1"/>
              <a:t>honesta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los </a:t>
            </a:r>
            <a:r>
              <a:rPr lang="en-US" dirty="0" err="1"/>
              <a:t>riesgos</a:t>
            </a:r>
            <a:r>
              <a:rPr lang="en-US" dirty="0"/>
              <a:t> y </a:t>
            </a:r>
            <a:r>
              <a:rPr lang="en-US" dirty="0" err="1"/>
              <a:t>beneficios</a:t>
            </a:r>
            <a:r>
              <a:rPr lang="en-US" dirty="0"/>
              <a:t> de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opción</a:t>
            </a:r>
            <a:r>
              <a:rPr lang="en-US" dirty="0"/>
              <a:t> de </a:t>
            </a:r>
            <a:r>
              <a:rPr lang="en-US" dirty="0" err="1"/>
              <a:t>tratamiento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32461" y="627879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10-ounce-baby-Kimberly-Muell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273" y="3641152"/>
            <a:ext cx="49276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7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/>
          </p:cNvSpPr>
          <p:nvPr>
            <p:ph type="ctrTitle"/>
          </p:nvPr>
        </p:nvSpPr>
        <p:spPr>
          <a:xfrm>
            <a:off x="1854200" y="4013199"/>
            <a:ext cx="9753600" cy="2426547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/>
          <a:lstStyle>
            <a:lvl1pPr defTabSz="303783">
              <a:defRPr sz="4100"/>
            </a:lvl1pPr>
          </a:lstStyle>
          <a:p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parejas</a:t>
            </a:r>
            <a:r>
              <a:rPr dirty="0"/>
              <a:t>, </a:t>
            </a:r>
            <a:r>
              <a:rPr dirty="0" err="1"/>
              <a:t>practique</a:t>
            </a:r>
            <a:r>
              <a:rPr dirty="0"/>
              <a:t> con los </a:t>
            </a:r>
            <a:r>
              <a:rPr dirty="0" err="1"/>
              <a:t>maniquís</a:t>
            </a:r>
            <a:r>
              <a:rPr dirty="0"/>
              <a:t> las </a:t>
            </a:r>
            <a:r>
              <a:rPr dirty="0" err="1"/>
              <a:t>compresiones</a:t>
            </a:r>
            <a:r>
              <a:rPr dirty="0"/>
              <a:t> </a:t>
            </a:r>
            <a:r>
              <a:rPr dirty="0" err="1"/>
              <a:t>torácicas</a:t>
            </a:r>
            <a:r>
              <a:rPr dirty="0"/>
              <a:t> </a:t>
            </a:r>
            <a:r>
              <a:rPr dirty="0" err="1"/>
              <a:t>bien</a:t>
            </a:r>
            <a:r>
              <a:rPr dirty="0"/>
              <a:t> </a:t>
            </a:r>
            <a:r>
              <a:rPr dirty="0" err="1"/>
              <a:t>coordinadas</a:t>
            </a:r>
            <a:r>
              <a:rPr dirty="0"/>
              <a:t> con la VPP, y </a:t>
            </a:r>
            <a:r>
              <a:rPr dirty="0" err="1"/>
              <a:t>después</a:t>
            </a:r>
            <a:r>
              <a:rPr dirty="0"/>
              <a:t> </a:t>
            </a:r>
            <a:r>
              <a:rPr dirty="0" err="1"/>
              <a:t>practique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varios</a:t>
            </a:r>
            <a:r>
              <a:rPr dirty="0"/>
              <a:t> </a:t>
            </a:r>
            <a:r>
              <a:rPr dirty="0" err="1"/>
              <a:t>escenarios</a:t>
            </a:r>
            <a:r>
              <a:rPr dirty="0"/>
              <a:t> </a:t>
            </a:r>
            <a:r>
              <a:rPr dirty="0" err="1"/>
              <a:t>clínicos</a:t>
            </a:r>
            <a:r>
              <a:rPr dirty="0"/>
              <a:t> y </a:t>
            </a:r>
            <a:r>
              <a:rPr dirty="0" err="1"/>
              <a:t>discútalos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47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0" y="-111512"/>
            <a:ext cx="13004800" cy="7304246"/>
          </a:xfrm>
          <a:prstGeom prst="rect">
            <a:avLst/>
          </a:prstGeom>
          <a:blipFill dpi="0" rotWithShape="1">
            <a:blip r:embed="rId3" cstate="screen">
              <a:alphaModFix amt="5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defTabSz="274574">
              <a:defRPr sz="3700"/>
            </a:pPr>
            <a:r>
              <a:rPr lang="en-US" sz="6000" b="1" dirty="0" err="1"/>
              <a:t>Muchas</a:t>
            </a:r>
            <a:r>
              <a:rPr lang="en-US" sz="6000" b="1" dirty="0"/>
              <a:t> Gracias</a:t>
            </a:r>
            <a:endParaRPr sz="6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824" y="7434780"/>
            <a:ext cx="5184319" cy="16459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Placeholder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11163" y="1611154"/>
            <a:ext cx="4419600" cy="1676400"/>
          </a:xfrm>
          <a:prstGeom prst="rect">
            <a:avLst/>
          </a:prstGeom>
        </p:spPr>
      </p:pic>
      <p:pic>
        <p:nvPicPr>
          <p:cNvPr id="9" name="Picture Placeholder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663563" y="1763554"/>
            <a:ext cx="4419600" cy="1676400"/>
          </a:xfrm>
          <a:prstGeom prst="rect">
            <a:avLst/>
          </a:prstGeom>
        </p:spPr>
      </p:pic>
      <p:pic>
        <p:nvPicPr>
          <p:cNvPr id="10" name="Picture Placeholder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15963" y="1915954"/>
            <a:ext cx="4419600" cy="1676400"/>
          </a:xfrm>
          <a:prstGeom prst="rect">
            <a:avLst/>
          </a:prstGeom>
        </p:spPr>
      </p:pic>
      <p:pic>
        <p:nvPicPr>
          <p:cNvPr id="11" name="Picture Placeholder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968363" y="2068354"/>
            <a:ext cx="4419600" cy="1676400"/>
          </a:xfrm>
          <a:prstGeom prst="rect">
            <a:avLst/>
          </a:prstGeom>
        </p:spPr>
      </p:pic>
      <p:pic>
        <p:nvPicPr>
          <p:cNvPr id="12" name="Picture Placeholder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490525" y="1062702"/>
            <a:ext cx="4419600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613" y="7434780"/>
            <a:ext cx="3962400" cy="2057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215C77-5E40-D847-A326-E432A7BC95B5}"/>
              </a:ext>
            </a:extLst>
          </p:cNvPr>
          <p:cNvSpPr txBox="1"/>
          <p:nvPr/>
        </p:nvSpPr>
        <p:spPr>
          <a:xfrm>
            <a:off x="508000" y="2867591"/>
            <a:ext cx="12141199" cy="286232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b="1" dirty="0" err="1"/>
              <a:t>Preguntas</a:t>
            </a:r>
            <a:r>
              <a:rPr lang="en-US" b="1" dirty="0"/>
              <a:t>: </a:t>
            </a:r>
            <a:r>
              <a:rPr lang="en-US" b="1" dirty="0">
                <a:hlinkClick r:id="rId7"/>
              </a:rPr>
              <a:t>Info@HBInt.org</a:t>
            </a:r>
            <a:r>
              <a:rPr lang="en-US" b="1" dirty="0"/>
              <a:t> </a:t>
            </a:r>
          </a:p>
          <a:p>
            <a:pPr algn="l"/>
            <a:endParaRPr lang="en-US" b="1" dirty="0"/>
          </a:p>
          <a:p>
            <a:pPr algn="l"/>
            <a:r>
              <a:rPr lang="en-US" b="1" dirty="0"/>
              <a:t>¿</a:t>
            </a:r>
            <a:r>
              <a:rPr lang="en-US" b="1" dirty="0" err="1"/>
              <a:t>Necesitas</a:t>
            </a:r>
            <a:r>
              <a:rPr lang="en-US" b="1" dirty="0"/>
              <a:t> </a:t>
            </a:r>
            <a:r>
              <a:rPr lang="en-US" b="1" dirty="0" err="1"/>
              <a:t>más</a:t>
            </a:r>
            <a:r>
              <a:rPr lang="en-US" b="1" dirty="0"/>
              <a:t> </a:t>
            </a:r>
            <a:r>
              <a:rPr lang="en-US" b="1" dirty="0" err="1"/>
              <a:t>información</a:t>
            </a:r>
            <a:r>
              <a:rPr lang="en-US" b="1" dirty="0"/>
              <a:t>?: </a:t>
            </a:r>
            <a:r>
              <a:rPr lang="en-US" b="1" dirty="0">
                <a:hlinkClick r:id="rId8"/>
              </a:rPr>
              <a:t>https://www.hbint.org/programa-de-reanimacioacuten-neonatal.html</a:t>
            </a:r>
            <a:r>
              <a:rPr lang="en-US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422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ctrTitle"/>
          </p:nvPr>
        </p:nvSpPr>
        <p:spPr>
          <a:xfrm>
            <a:off x="6623824" y="4215161"/>
            <a:ext cx="5486400" cy="4144454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67359">
              <a:defRPr sz="6400"/>
            </a:pPr>
            <a:r>
              <a:rPr sz="5400" dirty="0"/>
              <a:t>¡Las pautas y las recomendaciones </a:t>
            </a:r>
            <a:br>
              <a:rPr lang="en-US" sz="5400" dirty="0"/>
            </a:br>
            <a:r>
              <a:rPr sz="5400" dirty="0">
                <a:ea typeface="+mj-ea"/>
                <a:cs typeface="+mj-cs"/>
                <a:sym typeface="Helvetica"/>
              </a:rPr>
              <a:t>se basan en </a:t>
            </a:r>
            <a:br>
              <a:rPr lang="en-US" sz="5400" dirty="0">
                <a:ea typeface="+mj-ea"/>
                <a:cs typeface="+mj-cs"/>
                <a:sym typeface="Helvetica"/>
              </a:rPr>
            </a:br>
            <a:r>
              <a:rPr sz="5400" dirty="0">
                <a:ea typeface="+mj-ea"/>
                <a:cs typeface="+mj-cs"/>
                <a:sym typeface="Helvetica"/>
              </a:rPr>
              <a:t>evidencia científica!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51DE8-529E-3241-957A-17B6789DF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1137"/>
            <a:ext cx="6824546" cy="68245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3988</TotalTime>
  <Words>2004</Words>
  <Application>Microsoft Macintosh PowerPoint</Application>
  <PresentationFormat>Custom</PresentationFormat>
  <Paragraphs>235</Paragraphs>
  <Slides>85</Slides>
  <Notes>81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5" baseType="lpstr">
      <vt:lpstr>Arial</vt:lpstr>
      <vt:lpstr>Avenir Roman</vt:lpstr>
      <vt:lpstr>Calibri</vt:lpstr>
      <vt:lpstr>Calibri Light</vt:lpstr>
      <vt:lpstr>Helvetica Light</vt:lpstr>
      <vt:lpstr>Helvetica Neue</vt:lpstr>
      <vt:lpstr>Helvetica Neue Light</vt:lpstr>
      <vt:lpstr>Helvetica Neue Regular</vt:lpstr>
      <vt:lpstr>Wingdings</vt:lpstr>
      <vt:lpstr>Office Theme</vt:lpstr>
      <vt:lpstr>Programa Colaborativo de Enseñanza de Reanimación Neonatal  del Colegio de Obstetras del Perú y Health Bridges International  Guía de Entrenamiento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 taller dura aproximadamente 3-4 horas Incluye: la preparación y anticipación de la necesidad de reanimación el trabajo en equipo  la evaluación del bebé los pasos iniciales de la reanimación asuntos de oxígeno y el meconio la ventilación a presión positiva y compresiones torácicas</vt:lpstr>
      <vt:lpstr>Programa Oficial de Reanimación Neonatal de la Academia Americana de Pediatría y la Asociación Americana del Corazón</vt:lpstr>
      <vt:lpstr>¡Las pautas y las recomendaciones  se basan en  evidencia científica!</vt:lpstr>
      <vt:lpstr>¿Por qué estudiar reanimación de recién nacidos?</vt:lpstr>
      <vt:lpstr>  ¿Cuál es la tasa de mortalidad y la tasa de morbilidad neonatal en el mundo, en el Perú, en su departamento, en su hospital?</vt:lpstr>
      <vt:lpstr>Lección 1  Fundamentos de la Reanimación Neonatal</vt:lpstr>
      <vt:lpstr>PowerPoint Presentation</vt:lpstr>
      <vt:lpstr>¿Qué porcentaje de bebés nacen vigorosos y no necesitan de ninguna reanimación? ??%  ¿Qué porcentaje de bebés nacen deprimidos? ??%  ¿Qué porcentaje de bebés necesitan la ventilación a presión positiva?  ??%  ¿Cuántos bebés a término o prematuro tardìo por 1000 necesitan compresiones torácicas o adrenalina? ??%</vt:lpstr>
      <vt:lpstr>¿Qué signos clínicos prenatales del feto indican que el feto está mal?</vt:lpstr>
      <vt:lpstr>Después del parto, ¿qué signos clínicos indican que el recién nacido está mal?</vt:lpstr>
      <vt:lpstr>¿Cuál es la medida más importante durante la reanimación neonatal?</vt:lpstr>
      <vt:lpstr>¿Porqué se hace hincapié durante todo el programa de la importancia del trabajo en equipo?</vt:lpstr>
      <vt:lpstr>¿Cuáles son las habilidades de comportamiento clave de los miembros del equipo?</vt:lpstr>
      <vt:lpstr>¡La comunicación eficaz es crítica! Describa la comunicación de circuito cerrado.</vt:lpstr>
      <vt:lpstr>¿Qué atributos y habilidades debe tener el líder del equipo de reanimación?</vt:lpstr>
      <vt:lpstr>Lección 2  Preparación para la Reanimación </vt:lpstr>
      <vt:lpstr>¿Cuáles son las 4 preguntas que debería realizar antes de todos los partos para anticipar y preparar?</vt:lpstr>
      <vt:lpstr>¿Qué personal debe estar presente en el parto para atender al bebé?</vt:lpstr>
      <vt:lpstr>¿Qué suministros y equipo  básico deben estar inmediatamente disponible al parto?</vt:lpstr>
      <vt:lpstr>¡Verificar la lista de preparación antes de cada parto!  No podemos predecir todo.</vt:lpstr>
      <vt:lpstr>Antes del parto, establezca el plan.</vt:lpstr>
      <vt:lpstr>Lección 3  Pasos iniciales de la atención del recién nacido</vt:lpstr>
      <vt:lpstr>¿Cuándo es el momento ideal para el pinzamiento del cordón umbilical?</vt:lpstr>
      <vt:lpstr>¿Cuándo se deben pinzar el cordón en un bebé deprimido?  ¿Cuándo para un bebé vigoroso a término o prematuro tardío?  ¿Cuándo para un bebé vigoroso prematuro?  ¿Cuándo después del parto cuando la  circulación placentaria no está intacta?</vt:lpstr>
      <vt:lpstr>                Prematuros vigorosos                Espera 30-60 segundos</vt:lpstr>
      <vt:lpstr>Durante su evaluación inmediata del bebé, ¿cuáles son las 3 PREGUNTAS INICIALES para determinar la necesidad de si se debe empezar con los pasos iniciales de reanimación o solamente secar y calentar con la madre piel a piel?</vt:lpstr>
      <vt:lpstr>Un bebé a término nace vigoroso con llanto y buen tono muscular.  ¿Qué debe hacer?</vt:lpstr>
      <vt:lpstr>¿ Cuando un bebé nace deprimido, cuáles son los 5 pasos iniciales de reanimación neonatal?</vt:lpstr>
      <vt:lpstr>Explique y demuestre los pasos iniciales</vt:lpstr>
      <vt:lpstr>Para repasar:    Un bebé nace con hipotonía o no llora ni respira bien.  ¿Qué debe hacer inmediatamente?</vt:lpstr>
      <vt:lpstr>¿Debe despejar la vía aérea de cada neonato?</vt:lpstr>
      <vt:lpstr>¿Cuáles son complicaciones potenciales de la succión enérgica y profunda de la faringe posterior?</vt:lpstr>
      <vt:lpstr>Después de completar los pasos iniciales, ¿cómo evalúa la respuesta para determinar la necesidad de la ventilación a presión positiva?</vt:lpstr>
      <vt:lpstr>Explique el método para determinar la frecuencia cardíaca.</vt:lpstr>
      <vt:lpstr>¡¡¡La ventilación de los pulmones del bebé es la medida más importante y eficaz durante la reanimación neonatal!!!</vt:lpstr>
      <vt:lpstr>PowerPoint Presentation</vt:lpstr>
      <vt:lpstr>Para evitar la hipoxia y la hiperoxigenación, ¿qué niveles de saturación de oxígeno de la hemoglobina son apropiados?</vt:lpstr>
      <vt:lpstr>Saturación de  Oxígeno de la Hemoglobina </vt:lpstr>
      <vt:lpstr>¿Qué es el oxígeno suplementario?  Cuándo se indica  el oxígeno suplementario y cómo se administra?</vt:lpstr>
      <vt:lpstr>¿Qué debe hacer si el bebé respira y la frecuencia cardíaca es de al menos 100 L/pm, pero el bebé se ve continuamente cianótico, y NO Tiene la Oximetría de Pulso? </vt:lpstr>
      <vt:lpstr>Nace un bebé vigoroso (llantos y buen tono) pero el líquido amniótico está teñido con meconio.  ¿Qué debe hacer inmediatamente? ¿Y después? </vt:lpstr>
      <vt:lpstr>Nace un bebé no vigoroso y el líquido amniótico está teñido con meconio.  ¿Qué debe hacer inmediatamente? ¿Y después?</vt:lpstr>
      <vt:lpstr>¿Se recomienda el lavado gástrico en la sala de partos o como parte de la reanimación neonatal?</vt:lpstr>
      <vt:lpstr>Practique varios escenarios clínicos y discútalos en el grupo.</vt:lpstr>
      <vt:lpstr>PowerPoint Presentation</vt:lpstr>
      <vt:lpstr>Lección 4  Ventilación a Presión Positiva</vt:lpstr>
      <vt:lpstr>El único paso más importante y eficaz en la RCP Neonatal es… La ventilación de los pulmones del recién nacido.</vt:lpstr>
      <vt:lpstr>¿Cuáles son los dispositivos diferentes de la VPP, y en el Perú cuál es el más disponible?</vt:lpstr>
      <vt:lpstr>¿Cuáles son los partes básicos de la bolsa autoinflable y sus funciones?</vt:lpstr>
      <vt:lpstr>Antes del parto, ¿cómo debe probar la bolsa autoinflable?  Demuéstrelo.</vt:lpstr>
      <vt:lpstr>¿Cuáles son las indicaciones para iniciar la VPP?</vt:lpstr>
      <vt:lpstr>¿Qué concentración de oxígeno debe utilizarse para comenzar la VPP?</vt:lpstr>
      <vt:lpstr>¿Cómo se debe preparar para comenzar una VPP?  ¿Cuáles son los pasos?</vt:lpstr>
      <vt:lpstr>¿Cómo coloca la máscara sobre la cara?</vt:lpstr>
      <vt:lpstr>¿Qué frecuencia de ventilación debe usarse y cómo puede mantener un ritmo regular?</vt:lpstr>
      <vt:lpstr> ¿Cuáles son las indicaciones que la VPP está adecuada?   ¿Cómo y cuándo evalúa la respuesta del bebé a la VPP?</vt:lpstr>
      <vt:lpstr>Durante la VPP, el pecho no se mueve y la frecuencia cardíaca no aumenta.  ¿Qué debe hacer?</vt:lpstr>
      <vt:lpstr>MR SOPA  SR SAPO  Explique los pasos correctivos.</vt:lpstr>
      <vt:lpstr>Después de 30 segundos de la VPP, la frecuencia cardíaca es mayor a 100 y el bebé empieza respirar efectivamente.  ¿Qué debe hacer?</vt:lpstr>
      <vt:lpstr>Después de 30 segundos de la VPP, la frecuencia cardíaca es mayor a 100 pero la apnea sigue.  ¿Qué debe hacer?</vt:lpstr>
      <vt:lpstr>Después de 30 segundos de la VPP, la frecuencia cardíaca es de 80 y el bebe no respira.  ¿Qué indica la bradicardia y qué debe hacer?</vt:lpstr>
      <vt:lpstr>Después de 30 segundos de la VPP, el pecho se mueve, pero la apnea sigue y la frecuencia cardíaca es menor a 60.  ¿Qué debe hacer?</vt:lpstr>
      <vt:lpstr>Después de 30 segundos de la VPP, EL PECHO NO SE MUEVE, la apnea sigue y la frecuencia cardíaca es menor a 60.  ¿Qué falta y qué debe hacer?</vt:lpstr>
      <vt:lpstr>Practique la VPP con los maniquís, en episodios de 30 segundos, cuente el ritmo en voz alta y su pareja puede contar la frecuencia de la ventilación.  Cuando el pecho no se mueve, inicie los pasos correctivos.  Después, practique más por varios escenarios clínicos.</vt:lpstr>
      <vt:lpstr>Lección 6  Compresiones Torácicas</vt:lpstr>
      <vt:lpstr>¿Cuándo debe comenzar compresiones torácicas?</vt:lpstr>
      <vt:lpstr>¿Qué concentración de oxígeno se debería usar en la VPP durante las compresiones torácicas?</vt:lpstr>
      <vt:lpstr>Cuándo inicia masaje cardíaco, ¿qué otro procedimiento debe hacer inmediatamente antes de empezar, si tiene la habilidad?</vt:lpstr>
      <vt:lpstr>¿Dónde se coloca usted y dónde coloca las manos durante las compresiones torácicas?</vt:lpstr>
      <vt:lpstr>¿Qué tan profundo se comprime el esternón y cuál es la frecuencia y el ritmo de compresiones?</vt:lpstr>
      <vt:lpstr>¿Cómo se coordinan las compresiones con la VPP y quién está encargado contar en voz alta el ritmo?</vt:lpstr>
      <vt:lpstr>¿Cuándo debe evaluar la respuesta de la frecuencia cardíaca del bebé durante las compresiones?</vt:lpstr>
      <vt:lpstr>Después de 1 minuto de compresiones, bien coordinado con la VPP con oxígeno de 100%, la frecuencia cardíaca es de 60 o más alta.  ¿Qué debe hacer?</vt:lpstr>
      <vt:lpstr>PowerPoint Presentation</vt:lpstr>
      <vt:lpstr>                 Decisiones Difíciles      </vt:lpstr>
      <vt:lpstr>   Principios BioÉticos de la Reanimación</vt:lpstr>
      <vt:lpstr>  Rol de los Padres y de los  Profesionales</vt:lpstr>
      <vt:lpstr>En parejas, practique con los maniquís las compresiones torácicas bien coordinadas con la VPP, y después practique más por varios escenarios clínicos y discútalos.</vt:lpstr>
      <vt:lpstr>Muchas Gracias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Colaborativo de Enseñanza de Reanimación Neonatal del Colegio de Obstetras del Perú y Health Bridges International  Guía de Entrenamiento</dc:title>
  <dc:subject/>
  <dc:creator>Tribunal-Obispado</dc:creator>
  <cp:keywords/>
  <dc:description/>
  <cp:lastModifiedBy>Wayne Centrone</cp:lastModifiedBy>
  <cp:revision>119</cp:revision>
  <cp:lastPrinted>2020-06-01T15:41:53Z</cp:lastPrinted>
  <dcterms:modified xsi:type="dcterms:W3CDTF">2020-06-01T15:42:17Z</dcterms:modified>
  <cp:category/>
</cp:coreProperties>
</file>